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0694988" cy="7559675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342" y="-96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idx="10"/>
          </p:nvPr>
        </p:nvSpPr>
        <p:spPr>
          <a:xfrm>
            <a:off x="3237230" y="1186815"/>
            <a:ext cx="4218305" cy="4775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3200" spc="-25">
                <a:solidFill>
                  <a:srgbClr val="00339A"/>
                </a:solidFill>
                <a:latin typeface="Times New Roman" panose="22635452340000000000" pitchFamily="1"/>
              </a:rPr>
              <a:t>L’Investigator’s Brochure 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idx="10"/>
          </p:nvPr>
        </p:nvSpPr>
        <p:spPr>
          <a:xfrm>
            <a:off x="2164080" y="3634105"/>
            <a:ext cx="6358255" cy="16446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783080" marR="0" indent="0" algn="l">
              <a:lnSpc>
                <a:spcPct val="81599"/>
              </a:lnSpc>
              <a:spcAft>
                <a:spcPts val="0"/>
              </a:spcAft>
            </a:pPr>
            <a:r>
              <a:rPr lang="en-US" sz="3200" spc="0">
                <a:solidFill>
                  <a:srgbClr val="00339A"/>
                </a:solidFill>
                <a:latin typeface="Times New Roman" panose="22635452340000000000" pitchFamily="1"/>
              </a:rPr>
              <a:t>Marisa Dell’Aera </a:t>
            </a:r>
          </a:p>
          <a:p>
            <a:pPr marL="0" marR="0" indent="0" algn="ctr">
              <a:lnSpc>
                <a:spcPct val="81599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3200" spc="0">
                <a:solidFill>
                  <a:srgbClr val="00339A"/>
                </a:solidFill>
                <a:latin typeface="Times New Roman" panose="22635452340000000000" pitchFamily="1"/>
              </a:rPr>
              <a:t>Comitato Etico </a:t>
            </a:r>
          </a:p>
          <a:p>
            <a:pPr marL="0" marR="0" indent="0" algn="ctr">
              <a:lnSpc>
                <a:spcPct val="95999"/>
              </a:lnSpc>
              <a:spcBef>
                <a:spcPts val="1440"/>
              </a:spcBef>
              <a:spcAft>
                <a:spcPts val="180"/>
              </a:spcAft>
            </a:pPr>
            <a:r>
              <a:rPr lang="en-US" sz="3200" spc="-25">
                <a:solidFill>
                  <a:srgbClr val="00339A"/>
                </a:solidFill>
                <a:latin typeface="Times New Roman" panose="22635452340000000000" pitchFamily="1"/>
              </a:rPr>
              <a:t>Azienda Ospedaliera Policlinico – Bari 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idx="10"/>
          </p:nvPr>
        </p:nvSpPr>
        <p:spPr>
          <a:xfrm>
            <a:off x="3999230" y="5902960"/>
            <a:ext cx="2682240" cy="2965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000" i="1" spc="-65">
                <a:solidFill>
                  <a:srgbClr val="00339A"/>
                </a:solidFill>
                <a:latin typeface="Times New Roman" panose="22635452340000000000" pitchFamily="1"/>
              </a:rPr>
              <a:t>Maglie 25 novembre 2004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egnaposto testo 82"/>
          <p:cNvSpPr>
            <a:spLocks noGrp="1"/>
          </p:cNvSpPr>
          <p:nvPr>
            <p:ph type="body" idx="10"/>
          </p:nvPr>
        </p:nvSpPr>
        <p:spPr>
          <a:xfrm>
            <a:off x="755650" y="762635"/>
            <a:ext cx="9255760" cy="777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97180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800" b="1" spc="-100">
                <a:solidFill>
                  <a:srgbClr val="000000"/>
                </a:solidFill>
                <a:latin typeface="Times New Roman" panose="22635452340000000000" pitchFamily="1"/>
              </a:rPr>
              <a:t>Good Clinical Practice </a:t>
            </a:r>
          </a:p>
          <a:p>
            <a:pPr marL="365760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0">
                <a:solidFill>
                  <a:srgbClr val="000000"/>
                </a:solidFill>
                <a:latin typeface="Times New Roman" panose="22635452340000000000" pitchFamily="1"/>
              </a:rPr>
              <a:t>DM 15/07/97 </a:t>
            </a:r>
          </a:p>
        </p:txBody>
      </p:sp>
      <p:sp>
        <p:nvSpPr>
          <p:cNvPr id="84" name="Segnaposto testo 83"/>
          <p:cNvSpPr>
            <a:spLocks noGrp="1"/>
          </p:cNvSpPr>
          <p:nvPr>
            <p:ph type="body" idx="10"/>
          </p:nvPr>
        </p:nvSpPr>
        <p:spPr>
          <a:xfrm>
            <a:off x="755650" y="1539875"/>
            <a:ext cx="9162415" cy="5677535"/>
          </a:xfrm>
          <a:prstGeom prst="rect">
            <a:avLst/>
          </a:prstGeom>
          <a:solidFill>
            <a:srgbClr val="FFFEFB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87" name="Segnaposto testo 86"/>
          <p:cNvSpPr>
            <a:spLocks noGrp="1"/>
          </p:cNvSpPr>
          <p:nvPr>
            <p:ph type="body" idx="10"/>
          </p:nvPr>
        </p:nvSpPr>
        <p:spPr>
          <a:xfrm>
            <a:off x="1706880" y="2000250"/>
            <a:ext cx="7486015" cy="21393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800" spc="-20">
                <a:solidFill>
                  <a:srgbClr val="000000"/>
                </a:solidFill>
                <a:latin typeface="Times New Roman" panose="22635452340000000000" pitchFamily="1"/>
              </a:rPr>
              <a:t>Guida per lo sperimentatore </a:t>
            </a:r>
          </a:p>
          <a:p>
            <a:pPr marL="0" marR="0" indent="0" algn="l">
              <a:lnSpc>
                <a:spcPct val="84479"/>
              </a:lnSpc>
              <a:spcBef>
                <a:spcPts val="720"/>
              </a:spcBef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Times New Roman" panose="22635452340000000000" pitchFamily="1"/>
              </a:rPr>
              <a:t>A cosa serve? </a:t>
            </a:r>
          </a:p>
          <a:p>
            <a:pPr marL="0" marR="0" indent="0" algn="l">
              <a:lnSpc>
                <a:spcPct val="95999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300" spc="-10">
                <a:solidFill>
                  <a:srgbClr val="FF9A00"/>
                </a:solidFill>
                <a:latin typeface="Wingdings" panose="22635452340000000000" pitchFamily="2"/>
              </a:rPr>
              <a:t>5 </a:t>
            </a:r>
            <a:r>
              <a:rPr lang="en-US" sz="2000" b="1" spc="-10">
                <a:solidFill>
                  <a:srgbClr val="FF9A00"/>
                </a:solidFill>
                <a:latin typeface="Times New Roman" panose="22635452340000000000" pitchFamily="1"/>
              </a:rPr>
              <a:t>Fornire</a:t>
            </a:r>
            <a:r>
              <a:rPr lang="en-US" sz="2000" b="1" spc="-10">
                <a:solidFill>
                  <a:srgbClr val="00339A"/>
                </a:solidFill>
                <a:latin typeface="Times New Roman" panose="22635452340000000000" pitchFamily="1"/>
              </a:rPr>
              <a:t> allo sperimentatore un mezzo per giudicare chiaramente i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35">
                <a:solidFill>
                  <a:srgbClr val="00339A"/>
                </a:solidFill>
                <a:latin typeface="Times New Roman" panose="22635452340000000000" pitchFamily="1"/>
              </a:rPr>
              <a:t>possibili rischi e le reazioni avverse, nonché i test specifici, le </a:t>
            </a:r>
          </a:p>
          <a:p>
            <a:pPr marL="0" marR="0" indent="0" algn="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40">
                <a:solidFill>
                  <a:srgbClr val="00339A"/>
                </a:solidFill>
                <a:latin typeface="Times New Roman" panose="22635452340000000000" pitchFamily="1"/>
              </a:rPr>
              <a:t>osservazioni e le precauzioni che possano rendersi necessari per la </a:t>
            </a:r>
          </a:p>
          <a:p>
            <a:pPr marL="320040" marR="0" indent="0" algn="l">
              <a:lnSpc>
                <a:spcPct val="80639"/>
              </a:lnSpc>
              <a:spcBef>
                <a:spcPts val="0"/>
              </a:spcBef>
              <a:spcAft>
                <a:spcPts val="360"/>
              </a:spcAft>
            </a:pPr>
            <a:r>
              <a:rPr lang="en-US" sz="2000" b="1" spc="-40">
                <a:solidFill>
                  <a:srgbClr val="00339A"/>
                </a:solidFill>
                <a:latin typeface="Times New Roman" panose="22635452340000000000" pitchFamily="1"/>
              </a:rPr>
              <a:t>conduzione di uno studio clinico </a:t>
            </a:r>
          </a:p>
        </p:txBody>
      </p:sp>
      <p:sp>
        <p:nvSpPr>
          <p:cNvPr id="88" name="Segnaposto testo 87"/>
          <p:cNvSpPr>
            <a:spLocks noGrp="1"/>
          </p:cNvSpPr>
          <p:nvPr>
            <p:ph type="body" idx="10"/>
          </p:nvPr>
        </p:nvSpPr>
        <p:spPr>
          <a:xfrm>
            <a:off x="1725295" y="4613275"/>
            <a:ext cx="7693025" cy="12211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300" spc="0">
                <a:solidFill>
                  <a:srgbClr val="FF9A00"/>
                </a:solidFill>
                <a:latin typeface="Wingdings" panose="22635452340000000000" pitchFamily="2"/>
              </a:rPr>
              <a:t>S </a:t>
            </a:r>
            <a:r>
              <a:rPr lang="en-US" sz="2000" b="1" spc="0">
                <a:solidFill>
                  <a:srgbClr val="FF9A00"/>
                </a:solidFill>
                <a:latin typeface="Times New Roman" panose="22635452340000000000" pitchFamily="1"/>
              </a:rPr>
              <a:t>Fornire</a:t>
            </a:r>
            <a:r>
              <a:rPr lang="en-US" sz="2000" b="1" spc="0">
                <a:solidFill>
                  <a:srgbClr val="00339A"/>
                </a:solidFill>
                <a:latin typeface="Times New Roman" panose="22635452340000000000" pitchFamily="1"/>
              </a:rPr>
              <a:t> allo sperimentatore indicazioni da seguire per il </a:t>
            </a:r>
          </a:p>
          <a:p>
            <a:pPr marL="0" marR="0" indent="0" algn="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40">
                <a:solidFill>
                  <a:srgbClr val="00339A"/>
                </a:solidFill>
                <a:latin typeface="Times New Roman" panose="22635452340000000000" pitchFamily="1"/>
              </a:rPr>
              <a:t>riconoscimento ed il trattamento di eventuali casi di sovradosaggio e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40">
                <a:solidFill>
                  <a:srgbClr val="00339A"/>
                </a:solidFill>
                <a:latin typeface="Times New Roman" panose="22635452340000000000" pitchFamily="1"/>
              </a:rPr>
              <a:t>di reazioni avverse da farmaco basate su predenti esperienze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360"/>
              </a:spcAft>
            </a:pPr>
            <a:r>
              <a:rPr lang="en-US" sz="2000" b="1" spc="-40">
                <a:solidFill>
                  <a:srgbClr val="00339A"/>
                </a:solidFill>
                <a:latin typeface="Times New Roman" panose="22635452340000000000" pitchFamily="1"/>
              </a:rPr>
              <a:t>nell’uomo e sulle proprietà farmacologiche del prodotto in studio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gnaposto testo 90"/>
          <p:cNvSpPr>
            <a:spLocks noGrp="1"/>
          </p:cNvSpPr>
          <p:nvPr>
            <p:ph type="body" idx="10"/>
          </p:nvPr>
        </p:nvSpPr>
        <p:spPr>
          <a:xfrm>
            <a:off x="755650" y="762635"/>
            <a:ext cx="9255760" cy="777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97180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800" b="1" spc="-100">
                <a:solidFill>
                  <a:srgbClr val="000000"/>
                </a:solidFill>
                <a:latin typeface="Times New Roman" panose="22635452340000000000" pitchFamily="1"/>
              </a:rPr>
              <a:t>Good Clinical Practice </a:t>
            </a:r>
          </a:p>
          <a:p>
            <a:pPr marL="365760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0">
                <a:solidFill>
                  <a:srgbClr val="000000"/>
                </a:solidFill>
                <a:latin typeface="Times New Roman" panose="22635452340000000000" pitchFamily="1"/>
              </a:rPr>
              <a:t>DM 15/07/97 </a:t>
            </a:r>
          </a:p>
        </p:txBody>
      </p:sp>
      <p:sp>
        <p:nvSpPr>
          <p:cNvPr id="92" name="Segnaposto testo 91"/>
          <p:cNvSpPr>
            <a:spLocks noGrp="1"/>
          </p:cNvSpPr>
          <p:nvPr>
            <p:ph type="body" idx="10"/>
          </p:nvPr>
        </p:nvSpPr>
        <p:spPr>
          <a:xfrm>
            <a:off x="755650" y="341630"/>
            <a:ext cx="9162415" cy="6875780"/>
          </a:xfrm>
          <a:prstGeom prst="rect">
            <a:avLst/>
          </a:prstGeom>
          <a:solidFill>
            <a:srgbClr val="FFFEFB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95" name="Segnaposto testo 94"/>
          <p:cNvSpPr>
            <a:spLocks noGrp="1"/>
          </p:cNvSpPr>
          <p:nvPr>
            <p:ph type="body" idx="10"/>
          </p:nvPr>
        </p:nvSpPr>
        <p:spPr>
          <a:xfrm>
            <a:off x="2877185" y="1402715"/>
            <a:ext cx="5005070" cy="4356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4300" rIns="0" bIns="0" anchor="t">
            <a:normAutofit fontScale="90000"/>
          </a:bodyPr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  <a:tabLst>
                <a:tab pos="3404870" algn="r"/>
              </a:tabLst>
            </a:pPr>
            <a:r>
              <a:rPr lang="en-US" sz="2800" b="1" spc="-50">
                <a:solidFill>
                  <a:srgbClr val="00339A"/>
                </a:solidFill>
                <a:latin typeface="Times New Roman" panose="22635452340000000000" pitchFamily="1"/>
              </a:rPr>
              <a:t>Studio</a:t>
            </a:r>
            <a:r>
              <a:rPr lang="en-US" sz="100" spc="0">
                <a:solidFill>
                  <a:srgbClr val="00339A"/>
                </a:solidFill>
                <a:latin typeface="Times New Roman" panose="22635452340000000000" pitchFamily="1"/>
              </a:rPr>
              <a:t> </a:t>
            </a:r>
            <a:r>
              <a:rPr lang="en-US" sz="2800" spc="0">
                <a:solidFill>
                  <a:srgbClr val="00339A"/>
                </a:solidFill>
                <a:latin typeface="Times New Roman" panose="22635452340000000000" pitchFamily="1"/>
              </a:rPr>
              <a:t>’ </a:t>
            </a:r>
          </a:p>
          <a:p>
            <a:pPr marL="0" marR="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30">
                <a:solidFill>
                  <a:srgbClr val="00339A"/>
                </a:solidFill>
                <a:latin typeface="Times New Roman" panose="22635452340000000000" pitchFamily="1"/>
              </a:rPr>
              <a:t>dell’Investigator</a:t>
            </a:r>
            <a:r>
              <a:rPr lang="en-US" sz="2800" spc="80">
                <a:solidFill>
                  <a:srgbClr val="00339A"/>
                </a:solidFill>
                <a:latin typeface="Times New Roman" panose="22635452340000000000" pitchFamily="1"/>
              </a:rPr>
              <a:t>’</a:t>
            </a:r>
            <a:r>
              <a:rPr lang="en-US" sz="2800" b="1" spc="30">
                <a:solidFill>
                  <a:srgbClr val="00339A"/>
                </a:solidFill>
                <a:latin typeface="Times New Roman" panose="22635452340000000000" pitchFamily="1"/>
              </a:rPr>
              <a:t>s Brochure </a:t>
            </a:r>
          </a:p>
        </p:txBody>
      </p:sp>
      <p:sp>
        <p:nvSpPr>
          <p:cNvPr id="96" name="Segnaposto testo 95"/>
          <p:cNvSpPr>
            <a:spLocks noGrp="1"/>
          </p:cNvSpPr>
          <p:nvPr>
            <p:ph type="body" idx="10"/>
          </p:nvPr>
        </p:nvSpPr>
        <p:spPr>
          <a:xfrm>
            <a:off x="6666230" y="2373630"/>
            <a:ext cx="1258570" cy="295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80639"/>
              </a:lnSpc>
              <a:spcAft>
                <a:spcPts val="0"/>
              </a:spcAft>
            </a:pPr>
            <a:r>
              <a:rPr lang="en-US" sz="2400" spc="-80">
                <a:solidFill>
                  <a:srgbClr val="FFFFFF"/>
                </a:solidFill>
                <a:latin typeface="Times New Roman" panose="22635452340000000000" pitchFamily="1"/>
              </a:rPr>
              <a:t>Protocollo </a:t>
            </a:r>
          </a:p>
        </p:txBody>
      </p:sp>
      <p:sp>
        <p:nvSpPr>
          <p:cNvPr id="97" name="Segnaposto testo 96"/>
          <p:cNvSpPr>
            <a:spLocks noGrp="1"/>
          </p:cNvSpPr>
          <p:nvPr>
            <p:ph type="body" idx="10"/>
          </p:nvPr>
        </p:nvSpPr>
        <p:spPr>
          <a:xfrm>
            <a:off x="1941830" y="3059430"/>
            <a:ext cx="1663700" cy="6610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400" spc="-75">
                <a:solidFill>
                  <a:srgbClr val="FFFFFF"/>
                </a:solidFill>
                <a:latin typeface="Times New Roman" panose="22635452340000000000" pitchFamily="1"/>
              </a:rPr>
              <a:t>Investigator’s </a:t>
            </a:r>
          </a:p>
          <a:p>
            <a:pPr marL="0" marR="0" indent="0" algn="l">
              <a:lnSpc>
                <a:spcPct val="815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FFFFFF"/>
                </a:solidFill>
                <a:latin typeface="Times New Roman" panose="22635452340000000000" pitchFamily="1"/>
              </a:rPr>
              <a:t>Brochure </a:t>
            </a:r>
          </a:p>
        </p:txBody>
      </p:sp>
      <p:sp>
        <p:nvSpPr>
          <p:cNvPr id="98" name="Segnaposto testo 97"/>
          <p:cNvSpPr>
            <a:spLocks noGrp="1"/>
          </p:cNvSpPr>
          <p:nvPr>
            <p:ph type="body" idx="10"/>
          </p:nvPr>
        </p:nvSpPr>
        <p:spPr>
          <a:xfrm>
            <a:off x="6595745" y="4735830"/>
            <a:ext cx="2447925" cy="295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80639"/>
              </a:lnSpc>
              <a:spcAft>
                <a:spcPts val="0"/>
              </a:spcAft>
            </a:pPr>
            <a:r>
              <a:rPr lang="en-US" sz="2400" spc="-80">
                <a:solidFill>
                  <a:srgbClr val="FFFFFF"/>
                </a:solidFill>
                <a:latin typeface="Times New Roman" panose="22635452340000000000" pitchFamily="1"/>
              </a:rPr>
              <a:t>Consenso informato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egnaposto testo 102"/>
          <p:cNvSpPr>
            <a:spLocks noGrp="1"/>
          </p:cNvSpPr>
          <p:nvPr>
            <p:ph type="body" idx="10"/>
          </p:nvPr>
        </p:nvSpPr>
        <p:spPr>
          <a:xfrm>
            <a:off x="2797810" y="872490"/>
            <a:ext cx="5145405" cy="431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180"/>
              </a:spcAft>
            </a:pPr>
            <a:r>
              <a:rPr lang="en-US" sz="2800" b="1" spc="-100">
                <a:solidFill>
                  <a:srgbClr val="00339A"/>
                </a:solidFill>
                <a:latin typeface="Times New Roman" panose="22635452340000000000" pitchFamily="1"/>
              </a:rPr>
              <a:t>Investigator’s Brochure e protocollo </a:t>
            </a:r>
          </a:p>
        </p:txBody>
      </p:sp>
      <p:sp>
        <p:nvSpPr>
          <p:cNvPr id="104" name="Segnaposto testo 103"/>
          <p:cNvSpPr>
            <a:spLocks noGrp="1"/>
          </p:cNvSpPr>
          <p:nvPr>
            <p:ph type="body" idx="10"/>
          </p:nvPr>
        </p:nvSpPr>
        <p:spPr>
          <a:xfrm>
            <a:off x="1752600" y="2948305"/>
            <a:ext cx="7174865" cy="4775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548640" algn="l">
              <a:lnSpc>
                <a:spcPct val="95999"/>
              </a:lnSpc>
              <a:spcAft>
                <a:spcPts val="0"/>
              </a:spcAft>
              <a:buFont typeface="Times New Roman"/>
              <a:buAutoNum type="arabicPeriod"/>
            </a:pPr>
            <a:r>
              <a:rPr lang="en-US" sz="3200" spc="-30">
                <a:solidFill>
                  <a:srgbClr val="00339A"/>
                </a:solidFill>
                <a:latin typeface="Times New Roman" panose="22635452340000000000" pitchFamily="1"/>
              </a:rPr>
              <a:t>CE di centro coordinatore (Parere unico) </a:t>
            </a:r>
          </a:p>
        </p:txBody>
      </p:sp>
      <p:sp>
        <p:nvSpPr>
          <p:cNvPr id="105" name="Segnaposto testo 104"/>
          <p:cNvSpPr>
            <a:spLocks noGrp="1"/>
          </p:cNvSpPr>
          <p:nvPr>
            <p:ph type="body" idx="10"/>
          </p:nvPr>
        </p:nvSpPr>
        <p:spPr>
          <a:xfrm>
            <a:off x="1713230" y="4119245"/>
            <a:ext cx="4013835" cy="4768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594360" algn="l">
              <a:lnSpc>
                <a:spcPct val="95999"/>
              </a:lnSpc>
              <a:spcAft>
                <a:spcPts val="0"/>
              </a:spcAft>
              <a:buFont typeface="Times New Roman"/>
              <a:buAutoNum type="arabicPeriod"/>
            </a:pPr>
            <a:r>
              <a:rPr lang="en-US" sz="3200" spc="-40">
                <a:solidFill>
                  <a:srgbClr val="00339A"/>
                </a:solidFill>
                <a:latin typeface="Times New Roman" panose="22635452340000000000" pitchFamily="1"/>
              </a:rPr>
              <a:t>CE di centro satellite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egnaposto testo 109"/>
          <p:cNvSpPr>
            <a:spLocks noGrp="1"/>
          </p:cNvSpPr>
          <p:nvPr>
            <p:ph type="body" idx="10"/>
          </p:nvPr>
        </p:nvSpPr>
        <p:spPr>
          <a:xfrm>
            <a:off x="2837815" y="1384300"/>
            <a:ext cx="5144770" cy="4140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800" b="1" spc="-100">
                <a:solidFill>
                  <a:srgbClr val="00339A"/>
                </a:solidFill>
                <a:latin typeface="Times New Roman" panose="22635452340000000000" pitchFamily="1"/>
              </a:rPr>
              <a:t>Investigator’s Brochure e protocollo </a:t>
            </a:r>
          </a:p>
        </p:txBody>
      </p:sp>
      <p:sp>
        <p:nvSpPr>
          <p:cNvPr id="111" name="Segnaposto testo 110"/>
          <p:cNvSpPr>
            <a:spLocks noGrp="1"/>
          </p:cNvSpPr>
          <p:nvPr>
            <p:ph type="body" idx="10"/>
          </p:nvPr>
        </p:nvSpPr>
        <p:spPr>
          <a:xfrm>
            <a:off x="1633855" y="2082165"/>
            <a:ext cx="7461250" cy="16351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800" spc="-30">
                <a:solidFill>
                  <a:srgbClr val="FF9A00"/>
                </a:solidFill>
                <a:latin typeface="Times New Roman" panose="22635452340000000000" pitchFamily="1"/>
              </a:rPr>
              <a:t>Ai fini del rilascio del parere unico </a:t>
            </a:r>
            <a:r>
              <a:rPr lang="en-US" sz="1600" i="1" spc="-30">
                <a:solidFill>
                  <a:srgbClr val="FF9A00"/>
                </a:solidFill>
                <a:latin typeface="Times New Roman" panose="22635452340000000000" pitchFamily="1"/>
              </a:rPr>
              <a:t>(CE coordinatore): </a:t>
            </a:r>
          </a:p>
          <a:p>
            <a:pPr marL="0" marR="0" indent="228600" algn="l">
              <a:lnSpc>
                <a:spcPct val="95999"/>
              </a:lnSpc>
              <a:spcBef>
                <a:spcPts val="900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-60">
                <a:solidFill>
                  <a:srgbClr val="3333CC"/>
                </a:solidFill>
                <a:latin typeface="Times New Roman" panose="22635452340000000000" pitchFamily="1"/>
              </a:rPr>
              <a:t>verificare che in relazione a: indicazione, posologia e via di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50">
                <a:solidFill>
                  <a:srgbClr val="3333CC"/>
                </a:solidFill>
                <a:latin typeface="Times New Roman" panose="22635452340000000000" pitchFamily="1"/>
              </a:rPr>
              <a:t>somministrazione per il farmaco in oggetto sussistano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180"/>
              </a:spcAft>
            </a:pPr>
            <a:r>
              <a:rPr lang="en-US" sz="2400" spc="-45">
                <a:solidFill>
                  <a:srgbClr val="3333CC"/>
                </a:solidFill>
                <a:latin typeface="Times New Roman" panose="22635452340000000000" pitchFamily="1"/>
              </a:rPr>
              <a:t>sufficienti dati di sicurezza </a:t>
            </a:r>
            <a:r>
              <a:rPr lang="en-US" sz="2000" i="1" spc="-45">
                <a:solidFill>
                  <a:srgbClr val="3333CC"/>
                </a:solidFill>
                <a:latin typeface="Times New Roman" panose="22635452340000000000" pitchFamily="1"/>
              </a:rPr>
              <a:t>(esenzione dagli accertamenti ISS) </a:t>
            </a:r>
          </a:p>
        </p:txBody>
      </p:sp>
      <p:sp>
        <p:nvSpPr>
          <p:cNvPr id="112" name="Segnaposto testo 111"/>
          <p:cNvSpPr>
            <a:spLocks noGrp="1"/>
          </p:cNvSpPr>
          <p:nvPr>
            <p:ph type="body" idx="10"/>
          </p:nvPr>
        </p:nvSpPr>
        <p:spPr>
          <a:xfrm>
            <a:off x="1652270" y="4200525"/>
            <a:ext cx="7290435" cy="15538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228600" algn="l">
              <a:lnSpc>
                <a:spcPct val="73919"/>
              </a:lnSpc>
              <a:spcAft>
                <a:spcPts val="0"/>
              </a:spcAft>
              <a:buFont typeface="Symbol"/>
              <a:buChar char="·"/>
            </a:pPr>
            <a:r>
              <a:rPr lang="en-US" sz="2800" spc="-40">
                <a:solidFill>
                  <a:srgbClr val="3333CC"/>
                </a:solidFill>
                <a:latin typeface="Times New Roman" panose="22635452340000000000" pitchFamily="1"/>
              </a:rPr>
              <a:t>incrociare le informazioni contenute nell’IB </a:t>
            </a:r>
          </a:p>
          <a:p>
            <a:pPr marL="320040" marR="0" indent="0" algn="l">
              <a:lnSpc>
                <a:spcPct val="95999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000" i="1" spc="-45">
                <a:solidFill>
                  <a:srgbClr val="3333CC"/>
                </a:solidFill>
                <a:latin typeface="Times New Roman" panose="22635452340000000000" pitchFamily="1"/>
              </a:rPr>
              <a:t>(farmacocinetica, reazioni avverse, precauzioni, controindicazioni) </a:t>
            </a:r>
          </a:p>
          <a:p>
            <a:pPr marL="0" marR="0" indent="0" algn="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spc="-50">
                <a:solidFill>
                  <a:srgbClr val="3333CC"/>
                </a:solidFill>
                <a:latin typeface="Times New Roman" panose="22635452340000000000" pitchFamily="1"/>
              </a:rPr>
              <a:t>con quanto previsto dal protocollo </a:t>
            </a:r>
            <a:r>
              <a:rPr lang="en-US" sz="2000" i="1" spc="-50">
                <a:solidFill>
                  <a:srgbClr val="3333CC"/>
                </a:solidFill>
                <a:latin typeface="Times New Roman" panose="22635452340000000000" pitchFamily="1"/>
              </a:rPr>
              <a:t>(criteri di selezione,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540"/>
              </a:spcAft>
            </a:pPr>
            <a:r>
              <a:rPr lang="en-US" sz="2000" i="1" spc="-40">
                <a:solidFill>
                  <a:srgbClr val="3333CC"/>
                </a:solidFill>
                <a:latin typeface="Times New Roman" panose="22635452340000000000" pitchFamily="1"/>
              </a:rPr>
              <a:t>schema posologico, monitoraggio)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egnaposto testo 116"/>
          <p:cNvSpPr>
            <a:spLocks noGrp="1"/>
          </p:cNvSpPr>
          <p:nvPr>
            <p:ph type="body" idx="10"/>
          </p:nvPr>
        </p:nvSpPr>
        <p:spPr>
          <a:xfrm>
            <a:off x="1637030" y="1384300"/>
            <a:ext cx="6424930" cy="1590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91440" indent="0" algn="r">
              <a:lnSpc>
                <a:spcPct val="95999"/>
              </a:lnSpc>
              <a:spcAft>
                <a:spcPts val="0"/>
              </a:spcAft>
            </a:pPr>
            <a:r>
              <a:rPr lang="en-US" sz="2800" b="1" spc="-40">
                <a:solidFill>
                  <a:srgbClr val="00339A"/>
                </a:solidFill>
                <a:latin typeface="Times New Roman" panose="22635452340000000000" pitchFamily="1"/>
              </a:rPr>
              <a:t>Investigator’s Brochure e protocollo </a:t>
            </a:r>
          </a:p>
          <a:p>
            <a:pPr marL="0" marR="0" indent="0" algn="ctr">
              <a:lnSpc>
                <a:spcPct val="95999"/>
              </a:lnSpc>
              <a:spcBef>
                <a:spcPts val="1800"/>
              </a:spcBef>
              <a:spcAft>
                <a:spcPts val="0"/>
              </a:spcAft>
            </a:pPr>
            <a:r>
              <a:rPr lang="en-US" sz="3200" spc="-25">
                <a:solidFill>
                  <a:srgbClr val="FF9A00"/>
                </a:solidFill>
                <a:latin typeface="Times New Roman" panose="22635452340000000000" pitchFamily="1"/>
              </a:rPr>
              <a:t>Ai fini del rilascio del parere per un CE </a:t>
            </a:r>
          </a:p>
          <a:p>
            <a:pPr marL="320040" marR="0" indent="0" algn="l">
              <a:lnSpc>
                <a:spcPct val="80639"/>
              </a:lnSpc>
              <a:spcBef>
                <a:spcPts val="360"/>
              </a:spcBef>
              <a:spcAft>
                <a:spcPts val="360"/>
              </a:spcAft>
            </a:pPr>
            <a:r>
              <a:rPr lang="en-US" sz="3200" spc="0">
                <a:solidFill>
                  <a:srgbClr val="FF9A00"/>
                </a:solidFill>
                <a:latin typeface="Times New Roman" panose="22635452340000000000" pitchFamily="1"/>
              </a:rPr>
              <a:t>satellite: </a:t>
            </a:r>
          </a:p>
        </p:txBody>
      </p:sp>
      <p:sp>
        <p:nvSpPr>
          <p:cNvPr id="118" name="Segnaposto testo 117"/>
          <p:cNvSpPr>
            <a:spLocks noGrp="1"/>
          </p:cNvSpPr>
          <p:nvPr>
            <p:ph type="body" idx="10"/>
          </p:nvPr>
        </p:nvSpPr>
        <p:spPr>
          <a:xfrm>
            <a:off x="1654810" y="3747135"/>
            <a:ext cx="7360920" cy="21621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80639"/>
              </a:lnSpc>
              <a:spcAft>
                <a:spcPts val="0"/>
              </a:spcAft>
            </a:pPr>
            <a:r>
              <a:rPr lang="en-US" sz="3200" spc="-30">
                <a:solidFill>
                  <a:srgbClr val="FF9A00"/>
                </a:solidFill>
                <a:latin typeface="Times New Roman" panose="22635452340000000000" pitchFamily="1"/>
              </a:rPr>
              <a:t>•</a:t>
            </a:r>
            <a:r>
              <a:rPr lang="en-US" sz="3200" spc="-30">
                <a:solidFill>
                  <a:srgbClr val="3333CC"/>
                </a:solidFill>
                <a:latin typeface="Times New Roman" panose="22635452340000000000" pitchFamily="1"/>
              </a:rPr>
              <a:t> incrociare le informazioni contenute nell’IB </a:t>
            </a:r>
          </a:p>
          <a:p>
            <a:pPr marL="320040" marR="0" indent="0" algn="l">
              <a:lnSpc>
                <a:spcPct val="95999"/>
              </a:lnSpc>
              <a:spcBef>
                <a:spcPts val="720"/>
              </a:spcBef>
              <a:spcAft>
                <a:spcPts val="0"/>
              </a:spcAft>
            </a:pPr>
            <a:r>
              <a:rPr lang="en-US" sz="2400" i="1" spc="-50">
                <a:solidFill>
                  <a:srgbClr val="3333CC"/>
                </a:solidFill>
                <a:latin typeface="Times New Roman" panose="22635452340000000000" pitchFamily="1"/>
              </a:rPr>
              <a:t>(farmacocinetica, reazioni avverse, precauzioni,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spc="-10">
                <a:solidFill>
                  <a:srgbClr val="3333CC"/>
                </a:solidFill>
                <a:latin typeface="Times New Roman" panose="22635452340000000000" pitchFamily="1"/>
              </a:rPr>
              <a:t>controindicazioni) </a:t>
            </a:r>
            <a:r>
              <a:rPr lang="en-US" sz="3200" spc="-10">
                <a:solidFill>
                  <a:srgbClr val="3333CC"/>
                </a:solidFill>
                <a:latin typeface="Times New Roman" panose="22635452340000000000" pitchFamily="1"/>
              </a:rPr>
              <a:t>con quanto previsto dal </a:t>
            </a:r>
          </a:p>
          <a:p>
            <a:pPr marL="0" marR="0" indent="0" algn="ct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spc="-40">
                <a:solidFill>
                  <a:srgbClr val="3333CC"/>
                </a:solidFill>
                <a:latin typeface="Times New Roman" panose="22635452340000000000" pitchFamily="1"/>
              </a:rPr>
              <a:t>protocollo </a:t>
            </a:r>
            <a:r>
              <a:rPr lang="en-US" sz="2400" i="1" spc="-40">
                <a:solidFill>
                  <a:srgbClr val="3333CC"/>
                </a:solidFill>
                <a:latin typeface="Times New Roman" panose="22635452340000000000" pitchFamily="1"/>
              </a:rPr>
              <a:t>(criteri di selezione, schema posologico,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360"/>
              </a:spcAft>
            </a:pPr>
            <a:r>
              <a:rPr lang="en-US" sz="2400" i="1" spc="0">
                <a:solidFill>
                  <a:srgbClr val="3333CC"/>
                </a:solidFill>
                <a:latin typeface="Times New Roman" panose="22635452340000000000" pitchFamily="1"/>
              </a:rPr>
              <a:t>monitoraggio)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egnaposto testo 122"/>
          <p:cNvSpPr>
            <a:spLocks noGrp="1"/>
          </p:cNvSpPr>
          <p:nvPr>
            <p:ph type="body" idx="10"/>
          </p:nvPr>
        </p:nvSpPr>
        <p:spPr>
          <a:xfrm>
            <a:off x="2170430" y="1365885"/>
            <a:ext cx="6477000" cy="432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180"/>
              </a:spcAft>
            </a:pPr>
            <a:r>
              <a:rPr lang="en-US" sz="2800" b="1" spc="-100">
                <a:solidFill>
                  <a:srgbClr val="00339A"/>
                </a:solidFill>
                <a:latin typeface="Times New Roman" panose="22635452340000000000" pitchFamily="1"/>
              </a:rPr>
              <a:t>Investigator’s Brochure e consenso informato </a:t>
            </a:r>
          </a:p>
        </p:txBody>
      </p:sp>
      <p:sp>
        <p:nvSpPr>
          <p:cNvPr id="124" name="Segnaposto testo 123"/>
          <p:cNvSpPr>
            <a:spLocks noGrp="1"/>
          </p:cNvSpPr>
          <p:nvPr>
            <p:ph type="body" idx="10"/>
          </p:nvPr>
        </p:nvSpPr>
        <p:spPr>
          <a:xfrm>
            <a:off x="1682750" y="3259455"/>
            <a:ext cx="7174865" cy="2428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3200" i="1" spc="0">
                <a:solidFill>
                  <a:srgbClr val="00339A"/>
                </a:solidFill>
                <a:latin typeface="Times New Roman" panose="22635452340000000000" pitchFamily="1"/>
              </a:rPr>
              <a:t>Verificare coerenza informazioni riportate </a:t>
            </a:r>
          </a:p>
          <a:p>
            <a:pPr marL="27432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spc="0">
                <a:solidFill>
                  <a:srgbClr val="00339A"/>
                </a:solidFill>
                <a:latin typeface="Times New Roman" panose="22635452340000000000" pitchFamily="1"/>
              </a:rPr>
              <a:t>nel consenso informato (potenziali rischi </a:t>
            </a:r>
          </a:p>
          <a:p>
            <a:pPr marL="0" marR="68580" indent="0" algn="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spc="0">
                <a:solidFill>
                  <a:srgbClr val="00339A"/>
                </a:solidFill>
                <a:latin typeface="Times New Roman" panose="22635452340000000000" pitchFamily="1"/>
              </a:rPr>
              <a:t>ecc.) con le informazioni riportate nell’IB </a:t>
            </a:r>
          </a:p>
          <a:p>
            <a:pPr marL="0" marR="0" indent="0" algn="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spc="0">
                <a:solidFill>
                  <a:srgbClr val="00339A"/>
                </a:solidFill>
                <a:latin typeface="Times New Roman" panose="22635452340000000000" pitchFamily="1"/>
              </a:rPr>
              <a:t>(dati sulla sicurezza, n° di soggetti trattati </a:t>
            </a:r>
          </a:p>
          <a:p>
            <a:pPr marL="274320" marR="0" indent="0" algn="l">
              <a:lnSpc>
                <a:spcPct val="95999"/>
              </a:lnSpc>
              <a:spcBef>
                <a:spcPts val="0"/>
              </a:spcBef>
              <a:spcAft>
                <a:spcPts val="720"/>
              </a:spcAft>
            </a:pPr>
            <a:r>
              <a:rPr lang="en-US" sz="3200" i="1" spc="0">
                <a:solidFill>
                  <a:srgbClr val="00339A"/>
                </a:solidFill>
                <a:latin typeface="Times New Roman" panose="22635452340000000000" pitchFamily="1"/>
              </a:rPr>
              <a:t>ecc.)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egnaposto testo 126"/>
          <p:cNvSpPr>
            <a:spLocks noGrp="1"/>
          </p:cNvSpPr>
          <p:nvPr>
            <p:ph type="body" idx="10"/>
          </p:nvPr>
        </p:nvSpPr>
        <p:spPr>
          <a:xfrm>
            <a:off x="755650" y="341630"/>
            <a:ext cx="9162415" cy="6875780"/>
          </a:xfrm>
          <a:prstGeom prst="rect">
            <a:avLst/>
          </a:prstGeom>
          <a:solidFill>
            <a:srgbClr val="FFFEF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30" name="Segnaposto testo 129"/>
          <p:cNvSpPr>
            <a:spLocks noGrp="1"/>
          </p:cNvSpPr>
          <p:nvPr>
            <p:ph type="body" idx="10"/>
          </p:nvPr>
        </p:nvSpPr>
        <p:spPr>
          <a:xfrm>
            <a:off x="2206625" y="1402715"/>
            <a:ext cx="6327775" cy="4349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144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  <a:tabLst>
                <a:tab pos="2910840" algn="r"/>
              </a:tabLst>
            </a:pPr>
            <a:r>
              <a:rPr lang="en-US" sz="2800" b="1" spc="-50">
                <a:solidFill>
                  <a:srgbClr val="00339A"/>
                </a:solidFill>
                <a:latin typeface="Times New Roman" panose="22635452340000000000" pitchFamily="1"/>
              </a:rPr>
              <a:t>Aggiornamento</a:t>
            </a:r>
            <a:r>
              <a:rPr lang="en-US" sz="100" spc="0">
                <a:solidFill>
                  <a:srgbClr val="00339A"/>
                </a:solidFill>
                <a:latin typeface="Times New Roman" panose="22635452340000000000" pitchFamily="1"/>
              </a:rPr>
              <a:t> </a:t>
            </a:r>
            <a:r>
              <a:rPr lang="en-US" sz="2800" spc="0">
                <a:solidFill>
                  <a:srgbClr val="00339A"/>
                </a:solidFill>
                <a:latin typeface="Times New Roman" panose="22635452340000000000" pitchFamily="1"/>
              </a:rPr>
              <a:t>’ </a:t>
            </a:r>
          </a:p>
          <a:p>
            <a:pPr marL="0" marR="0" indent="0" algn="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80">
                <a:solidFill>
                  <a:srgbClr val="00339A"/>
                </a:solidFill>
                <a:latin typeface="Times New Roman" panose="22635452340000000000" pitchFamily="1"/>
              </a:rPr>
              <a:t>dell</a:t>
            </a:r>
            <a:r>
              <a:rPr lang="en-US" sz="2800" spc="-30">
                <a:solidFill>
                  <a:srgbClr val="00339A"/>
                </a:solidFill>
                <a:latin typeface="Times New Roman" panose="22635452340000000000" pitchFamily="1"/>
              </a:rPr>
              <a:t>’</a:t>
            </a:r>
            <a:r>
              <a:rPr lang="en-US" sz="2800" b="1" spc="-80">
                <a:solidFill>
                  <a:srgbClr val="00339A"/>
                </a:solidFill>
                <a:latin typeface="Times New Roman" panose="22635452340000000000" pitchFamily="1"/>
              </a:rPr>
              <a:t>Investigator’s Brochure </a:t>
            </a:r>
          </a:p>
        </p:txBody>
      </p:sp>
      <p:sp>
        <p:nvSpPr>
          <p:cNvPr id="131" name="Segnaposto testo 130"/>
          <p:cNvSpPr>
            <a:spLocks noGrp="1"/>
          </p:cNvSpPr>
          <p:nvPr>
            <p:ph type="body" idx="10"/>
          </p:nvPr>
        </p:nvSpPr>
        <p:spPr>
          <a:xfrm>
            <a:off x="6059170" y="2297430"/>
            <a:ext cx="3520440" cy="3562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400" spc="-80">
                <a:solidFill>
                  <a:srgbClr val="FFFFFF"/>
                </a:solidFill>
                <a:latin typeface="Times New Roman" panose="22635452340000000000" pitchFamily="1"/>
              </a:rPr>
              <a:t>Emendamento del protocollo </a:t>
            </a:r>
          </a:p>
        </p:txBody>
      </p:sp>
      <p:sp>
        <p:nvSpPr>
          <p:cNvPr id="132" name="Segnaposto testo 131"/>
          <p:cNvSpPr>
            <a:spLocks noGrp="1"/>
          </p:cNvSpPr>
          <p:nvPr>
            <p:ph type="body" idx="10"/>
          </p:nvPr>
        </p:nvSpPr>
        <p:spPr>
          <a:xfrm>
            <a:off x="1938655" y="3059430"/>
            <a:ext cx="1905000" cy="10267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400" spc="-85">
                <a:solidFill>
                  <a:srgbClr val="FFFFFF"/>
                </a:solidFill>
                <a:latin typeface="Times New Roman" panose="22635452340000000000" pitchFamily="1"/>
              </a:rPr>
              <a:t>Aggiornamento </a:t>
            </a:r>
          </a:p>
          <a:p>
            <a:pPr marL="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FFFFFF"/>
                </a:solidFill>
                <a:latin typeface="Times New Roman" panose="22635452340000000000" pitchFamily="1"/>
              </a:rPr>
              <a:t>Investigator’s </a:t>
            </a:r>
          </a:p>
          <a:p>
            <a:pPr marL="0" marR="0" indent="0" algn="l">
              <a:lnSpc>
                <a:spcPct val="81599"/>
              </a:lnSpc>
              <a:spcBef>
                <a:spcPts val="0"/>
              </a:spcBef>
              <a:spcAft>
                <a:spcPts val="180"/>
              </a:spcAft>
            </a:pPr>
            <a:r>
              <a:rPr lang="en-US" sz="2400" spc="0">
                <a:solidFill>
                  <a:srgbClr val="FFFFFF"/>
                </a:solidFill>
                <a:latin typeface="Times New Roman" panose="22635452340000000000" pitchFamily="1"/>
              </a:rPr>
              <a:t>Brochure </a:t>
            </a:r>
          </a:p>
        </p:txBody>
      </p:sp>
      <p:sp>
        <p:nvSpPr>
          <p:cNvPr id="133" name="Segnaposto testo 132"/>
          <p:cNvSpPr>
            <a:spLocks noGrp="1"/>
          </p:cNvSpPr>
          <p:nvPr>
            <p:ph type="body" idx="10"/>
          </p:nvPr>
        </p:nvSpPr>
        <p:spPr>
          <a:xfrm>
            <a:off x="5370830" y="4735830"/>
            <a:ext cx="4025900" cy="295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80639"/>
              </a:lnSpc>
              <a:spcAft>
                <a:spcPts val="0"/>
              </a:spcAft>
            </a:pPr>
            <a:r>
              <a:rPr lang="en-US" sz="2400" spc="-75">
                <a:solidFill>
                  <a:srgbClr val="FFFFFF"/>
                </a:solidFill>
                <a:latin typeface="Times New Roman" panose="22635452340000000000" pitchFamily="1"/>
              </a:rPr>
              <a:t>Modifica del consenso informato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egnaposto testo 135"/>
          <p:cNvSpPr>
            <a:spLocks noGrp="1"/>
          </p:cNvSpPr>
          <p:nvPr>
            <p:ph type="body" idx="10"/>
          </p:nvPr>
        </p:nvSpPr>
        <p:spPr>
          <a:xfrm>
            <a:off x="709930" y="1151890"/>
            <a:ext cx="9255760" cy="428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2588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800" b="1" spc="-80">
                <a:solidFill>
                  <a:srgbClr val="00339A"/>
                </a:solidFill>
                <a:latin typeface="Times New Roman" panose="22635452340000000000" pitchFamily="1"/>
              </a:rPr>
              <a:t>Aggiornamento dell</a:t>
            </a:r>
            <a:r>
              <a:rPr lang="en-US" sz="2800" spc="20">
                <a:solidFill>
                  <a:srgbClr val="00339A"/>
                </a:solidFill>
                <a:latin typeface="Times New Roman" panose="22635452340000000000" pitchFamily="1"/>
              </a:rPr>
              <a:t>'</a:t>
            </a:r>
            <a:r>
              <a:rPr lang="en-US" sz="2800" b="1" spc="-80">
                <a:solidFill>
                  <a:srgbClr val="00339A"/>
                </a:solidFill>
                <a:latin typeface="Times New Roman" panose="22635452340000000000" pitchFamily="1"/>
              </a:rPr>
              <a:t>Investigator’s Brochure </a:t>
            </a:r>
            <a:r>
              <a:rPr lang="en-US" sz="2800" spc="20">
                <a:solidFill>
                  <a:srgbClr val="00339A"/>
                </a:solidFill>
                <a:latin typeface="Times New Roman" panose="22635452340000000000" pitchFamily="1"/>
              </a:rPr>
              <a:t>e </a:t>
            </a:r>
          </a:p>
        </p:txBody>
      </p:sp>
      <p:sp>
        <p:nvSpPr>
          <p:cNvPr id="137" name="Segnaposto testo 136"/>
          <p:cNvSpPr>
            <a:spLocks noGrp="1"/>
          </p:cNvSpPr>
          <p:nvPr>
            <p:ph type="body" idx="10"/>
          </p:nvPr>
        </p:nvSpPr>
        <p:spPr>
          <a:xfrm>
            <a:off x="755650" y="341630"/>
            <a:ext cx="9162415" cy="6875780"/>
          </a:xfrm>
          <a:prstGeom prst="rect">
            <a:avLst/>
          </a:prstGeom>
          <a:solidFill>
            <a:srgbClr val="FFFEFB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40" name="Segnaposto testo 139"/>
          <p:cNvSpPr>
            <a:spLocks noGrp="1"/>
          </p:cNvSpPr>
          <p:nvPr>
            <p:ph type="body" idx="10"/>
          </p:nvPr>
        </p:nvSpPr>
        <p:spPr>
          <a:xfrm>
            <a:off x="1953895" y="937260"/>
            <a:ext cx="7138035" cy="32626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7160" rIns="0" bIns="0" anchor="t"/>
          <a:lstStyle/>
          <a:p>
            <a:pPr marL="301752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2800" spc="0">
                <a:solidFill>
                  <a:srgbClr val="00339A"/>
                </a:solidFill>
                <a:latin typeface="Times New Roman" panose="22635452340000000000" pitchFamily="1"/>
              </a:rPr>
              <a:t>’ </a:t>
            </a:r>
          </a:p>
          <a:p>
            <a:pPr marL="1371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70">
                <a:solidFill>
                  <a:srgbClr val="00339A"/>
                </a:solidFill>
                <a:latin typeface="Times New Roman" panose="22635452340000000000" pitchFamily="1"/>
              </a:rPr>
              <a:t>Aggiornamento dell</a:t>
            </a:r>
            <a:r>
              <a:rPr lang="en-US" sz="2800" spc="-20">
                <a:solidFill>
                  <a:srgbClr val="00339A"/>
                </a:solidFill>
                <a:latin typeface="Times New Roman" panose="22635452340000000000" pitchFamily="1"/>
              </a:rPr>
              <a:t>’</a:t>
            </a:r>
            <a:r>
              <a:rPr lang="en-US" sz="2800" b="1" spc="-70">
                <a:solidFill>
                  <a:srgbClr val="00339A"/>
                </a:solidFill>
                <a:latin typeface="Times New Roman" panose="22635452340000000000" pitchFamily="1"/>
              </a:rPr>
              <a:t>Investigator’s Brochure e </a:t>
            </a:r>
          </a:p>
          <a:p>
            <a:pPr marL="1280160" marR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50">
                <a:solidFill>
                  <a:srgbClr val="00339A"/>
                </a:solidFill>
                <a:latin typeface="Times New Roman" panose="22635452340000000000" pitchFamily="1"/>
              </a:rPr>
              <a:t>consenso informato (Esempio) </a:t>
            </a:r>
          </a:p>
          <a:p>
            <a:pPr marL="0" marR="0" indent="0" algn="l">
              <a:lnSpc>
                <a:spcPts val="3400"/>
              </a:lnSpc>
              <a:spcBef>
                <a:spcPts val="1620"/>
              </a:spcBef>
              <a:spcAft>
                <a:spcPts val="0"/>
              </a:spcAft>
            </a:pPr>
            <a:r>
              <a:rPr lang="en-US" sz="3200" i="1" spc="0">
                <a:solidFill>
                  <a:srgbClr val="FF9A00"/>
                </a:solidFill>
                <a:latin typeface="Times New Roman" panose="22635452340000000000" pitchFamily="1"/>
              </a:rPr>
              <a:t>Aggiornamento dell’IB del travoprost</a:t>
            </a:r>
            <a:r>
              <a:rPr lang="en-US" sz="3200" i="1" spc="0">
                <a:solidFill>
                  <a:srgbClr val="00339A"/>
                </a:solidFill>
                <a:latin typeface="Times New Roman" panose="22635452340000000000" pitchFamily="1"/>
              </a:rPr>
              <a:t> che </a:t>
            </a:r>
          </a:p>
          <a:p>
            <a:pPr marL="0" marR="0" indent="0" algn="ctr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spc="-30">
                <a:solidFill>
                  <a:srgbClr val="00339A"/>
                </a:solidFill>
                <a:latin typeface="Times New Roman" panose="22635452340000000000" pitchFamily="1"/>
              </a:rPr>
              <a:t>riporta l’imbrunimento della zona </a:t>
            </a:r>
          </a:p>
          <a:p>
            <a:pPr marL="0" marR="0" indent="0" algn="ctr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spc="-50">
                <a:solidFill>
                  <a:srgbClr val="00339A"/>
                </a:solidFill>
                <a:latin typeface="Times New Roman" panose="22635452340000000000" pitchFamily="1"/>
              </a:rPr>
              <a:t>perioculare irreversibile anziché </a:t>
            </a:r>
          </a:p>
          <a:p>
            <a:pPr marL="0" marR="0" indent="0" algn="ctr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spc="-75">
                <a:solidFill>
                  <a:srgbClr val="00339A"/>
                </a:solidFill>
                <a:latin typeface="Times New Roman" panose="22635452340000000000" pitchFamily="1"/>
              </a:rPr>
              <a:t>reversibile come riportato nella precedente </a:t>
            </a:r>
          </a:p>
          <a:p>
            <a:pPr marL="0" marR="0" indent="0" algn="ctr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spc="0">
                <a:solidFill>
                  <a:srgbClr val="00339A"/>
                </a:solidFill>
                <a:latin typeface="Times New Roman" panose="22635452340000000000" pitchFamily="1"/>
              </a:rPr>
              <a:t>edizione </a:t>
            </a:r>
          </a:p>
        </p:txBody>
      </p:sp>
      <p:sp>
        <p:nvSpPr>
          <p:cNvPr id="141" name="Segnaposto testo 140"/>
          <p:cNvSpPr>
            <a:spLocks noGrp="1"/>
          </p:cNvSpPr>
          <p:nvPr>
            <p:ph type="body" idx="10"/>
          </p:nvPr>
        </p:nvSpPr>
        <p:spPr>
          <a:xfrm>
            <a:off x="2164080" y="5482590"/>
            <a:ext cx="6424930" cy="7861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400" i="1" spc="-40">
                <a:solidFill>
                  <a:srgbClr val="00339A"/>
                </a:solidFill>
                <a:latin typeface="Times New Roman" panose="22635452340000000000" pitchFamily="1"/>
              </a:rPr>
              <a:t>Modifica consenso informato per i nuovi pz </a:t>
            </a:r>
          </a:p>
          <a:p>
            <a:pPr marL="0" marR="0" indent="0" algn="ctr">
              <a:lnSpc>
                <a:spcPct val="95999"/>
              </a:lnSpc>
              <a:spcBef>
                <a:spcPts val="540"/>
              </a:spcBef>
              <a:spcAft>
                <a:spcPts val="0"/>
              </a:spcAft>
            </a:pPr>
            <a:r>
              <a:rPr lang="en-US" sz="2400" i="1" spc="-65">
                <a:solidFill>
                  <a:srgbClr val="00339A"/>
                </a:solidFill>
                <a:latin typeface="Times New Roman" panose="22635452340000000000" pitchFamily="1"/>
              </a:rPr>
              <a:t>Addendum consenso informato per i pz già arruolati 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egnaposto testo 143"/>
          <p:cNvSpPr>
            <a:spLocks noGrp="1"/>
          </p:cNvSpPr>
          <p:nvPr>
            <p:ph type="body" idx="10"/>
          </p:nvPr>
        </p:nvSpPr>
        <p:spPr>
          <a:xfrm>
            <a:off x="709930" y="1151890"/>
            <a:ext cx="9255760" cy="428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2588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800" b="1" spc="-80">
                <a:solidFill>
                  <a:srgbClr val="00339A"/>
                </a:solidFill>
                <a:latin typeface="Times New Roman" panose="22635452340000000000" pitchFamily="1"/>
              </a:rPr>
              <a:t>Aggiornamento dell</a:t>
            </a:r>
            <a:r>
              <a:rPr lang="en-US" sz="2800" spc="20">
                <a:solidFill>
                  <a:srgbClr val="00339A"/>
                </a:solidFill>
                <a:latin typeface="Times New Roman" panose="22635452340000000000" pitchFamily="1"/>
              </a:rPr>
              <a:t>'</a:t>
            </a:r>
            <a:r>
              <a:rPr lang="en-US" sz="2800" b="1" spc="-80">
                <a:solidFill>
                  <a:srgbClr val="00339A"/>
                </a:solidFill>
                <a:latin typeface="Times New Roman" panose="22635452340000000000" pitchFamily="1"/>
              </a:rPr>
              <a:t>Investigator’s Brochure </a:t>
            </a:r>
            <a:r>
              <a:rPr lang="en-US" sz="2800" spc="20">
                <a:solidFill>
                  <a:srgbClr val="00339A"/>
                </a:solidFill>
                <a:latin typeface="Times New Roman" panose="22635452340000000000" pitchFamily="1"/>
              </a:rPr>
              <a:t>e </a:t>
            </a:r>
          </a:p>
        </p:txBody>
      </p:sp>
      <p:sp>
        <p:nvSpPr>
          <p:cNvPr id="145" name="Segnaposto testo 144"/>
          <p:cNvSpPr>
            <a:spLocks noGrp="1"/>
          </p:cNvSpPr>
          <p:nvPr>
            <p:ph type="body" idx="10"/>
          </p:nvPr>
        </p:nvSpPr>
        <p:spPr>
          <a:xfrm>
            <a:off x="755650" y="341630"/>
            <a:ext cx="9162415" cy="6875780"/>
          </a:xfrm>
          <a:prstGeom prst="rect">
            <a:avLst/>
          </a:prstGeom>
          <a:solidFill>
            <a:srgbClr val="FFFEFB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48" name="Segnaposto testo 147"/>
          <p:cNvSpPr>
            <a:spLocks noGrp="1"/>
          </p:cNvSpPr>
          <p:nvPr>
            <p:ph type="body" idx="10"/>
          </p:nvPr>
        </p:nvSpPr>
        <p:spPr>
          <a:xfrm>
            <a:off x="1615440" y="1580515"/>
            <a:ext cx="7080250" cy="922655"/>
          </a:xfrm>
          <a:prstGeom prst="rect">
            <a:avLst/>
          </a:prstGeom>
          <a:noFill/>
          <a:ln w="12700" cmpd="sng">
            <a:solidFill>
              <a:srgbClr val="000000"/>
            </a:solidFill>
            <a:prstDash val="solid"/>
          </a:ln>
        </p:spPr>
        <p:txBody>
          <a:bodyPr vert="horz" lIns="0" tIns="0" rIns="0" bIns="0" anchor="t"/>
          <a:lstStyle/>
          <a:p>
            <a:pPr marL="224028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800" b="1" spc="-100">
                <a:solidFill>
                  <a:srgbClr val="00339A"/>
                </a:solidFill>
                <a:latin typeface="Times New Roman" panose="22635452340000000000" pitchFamily="1"/>
              </a:rPr>
              <a:t>protocollo (Esempio)</a:t>
            </a:r>
            <a:r>
              <a:rPr lang="en-US" sz="100" b="1" spc="0">
                <a:solidFill>
                  <a:srgbClr val="00339A"/>
                </a:solidFill>
                <a:latin typeface="Bookman Old Style" panose="22635452340000000000" pitchFamily="1"/>
              </a:rPr>
              <a:t> </a:t>
            </a:r>
          </a:p>
          <a:p>
            <a:pPr marL="0" marR="0" indent="0" algn="l">
              <a:lnSpc>
                <a:spcPct val="95999"/>
              </a:lnSpc>
              <a:spcBef>
                <a:spcPts val="180"/>
              </a:spcBef>
              <a:spcAft>
                <a:spcPts val="720"/>
              </a:spcAft>
            </a:pPr>
            <a:r>
              <a:rPr lang="en-US" sz="2800" i="1" spc="-50">
                <a:solidFill>
                  <a:srgbClr val="FF9A00"/>
                </a:solidFill>
                <a:latin typeface="Times New Roman" panose="22635452340000000000" pitchFamily="1"/>
              </a:rPr>
              <a:t>Aggiornamento dell’IB dell’infliximab</a:t>
            </a:r>
            <a:r>
              <a:rPr lang="en-US" sz="100" i="1" spc="-50">
                <a:solidFill>
                  <a:srgbClr val="FF9A00"/>
                </a:solidFill>
                <a:latin typeface="Bookman Old Style" panose="22635452340000000000" pitchFamily="1"/>
              </a:rPr>
              <a:t> </a:t>
            </a:r>
          </a:p>
        </p:txBody>
      </p:sp>
      <p:sp>
        <p:nvSpPr>
          <p:cNvPr id="149" name="Segnaposto testo 148"/>
          <p:cNvSpPr>
            <a:spLocks noGrp="1"/>
          </p:cNvSpPr>
          <p:nvPr>
            <p:ph type="body" idx="10"/>
          </p:nvPr>
        </p:nvSpPr>
        <p:spPr>
          <a:xfrm>
            <a:off x="1691640" y="2571750"/>
            <a:ext cx="115570" cy="1504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300"/>
              </a:lnSpc>
              <a:spcAft>
                <a:spcPts val="0"/>
              </a:spcAft>
            </a:pPr>
            <a:r>
              <a:rPr lang="en-US" sz="2400" i="1" spc="0">
                <a:solidFill>
                  <a:srgbClr val="00339A"/>
                </a:solidFill>
                <a:latin typeface="Times New Roman" panose="22635452340000000000" pitchFamily="1"/>
              </a:rPr>
              <a:t>“</a:t>
            </a:r>
            <a:r>
              <a:rPr lang="en-US" sz="100" i="1" spc="0">
                <a:solidFill>
                  <a:srgbClr val="00339A"/>
                </a:solidFill>
                <a:latin typeface="Bookman Old Style" panose="22635452340000000000" pitchFamily="1"/>
              </a:rPr>
              <a:t> </a:t>
            </a:r>
          </a:p>
        </p:txBody>
      </p:sp>
      <p:sp>
        <p:nvSpPr>
          <p:cNvPr id="150" name="Segnaposto testo 149"/>
          <p:cNvSpPr>
            <a:spLocks noGrp="1"/>
          </p:cNvSpPr>
          <p:nvPr>
            <p:ph type="body" idx="10"/>
          </p:nvPr>
        </p:nvSpPr>
        <p:spPr>
          <a:xfrm>
            <a:off x="1691640" y="3376930"/>
            <a:ext cx="115570" cy="1498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300"/>
              </a:lnSpc>
              <a:spcAft>
                <a:spcPts val="0"/>
              </a:spcAft>
            </a:pPr>
            <a:r>
              <a:rPr lang="en-US" sz="2400" i="1" spc="0">
                <a:solidFill>
                  <a:srgbClr val="00339A"/>
                </a:solidFill>
                <a:latin typeface="Times New Roman" panose="22635452340000000000" pitchFamily="1"/>
              </a:rPr>
              <a:t>“</a:t>
            </a:r>
            <a:r>
              <a:rPr lang="en-US" sz="100" i="1" spc="0">
                <a:solidFill>
                  <a:srgbClr val="00339A"/>
                </a:solidFill>
                <a:latin typeface="Bookman Old Style" panose="22635452340000000000" pitchFamily="1"/>
              </a:rPr>
              <a:t> </a:t>
            </a:r>
          </a:p>
        </p:txBody>
      </p:sp>
      <p:sp>
        <p:nvSpPr>
          <p:cNvPr id="151" name="Segnaposto testo 150"/>
          <p:cNvSpPr>
            <a:spLocks noGrp="1"/>
          </p:cNvSpPr>
          <p:nvPr>
            <p:ph type="body" idx="10"/>
          </p:nvPr>
        </p:nvSpPr>
        <p:spPr>
          <a:xfrm>
            <a:off x="1807210" y="2569210"/>
            <a:ext cx="7190740" cy="2990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400" i="1" spc="0">
                <a:solidFill>
                  <a:srgbClr val="00339A"/>
                </a:solidFill>
                <a:latin typeface="Times New Roman" panose="22635452340000000000" pitchFamily="1"/>
              </a:rPr>
              <a:t>controindicazioni”:pz conInsuff. Cardiaca congestizia </a:t>
            </a:r>
          </a:p>
          <a:p>
            <a:pPr marL="13716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spc="0">
                <a:solidFill>
                  <a:srgbClr val="00339A"/>
                </a:solidFill>
                <a:latin typeface="Times New Roman" panose="22635452340000000000" pitchFamily="1"/>
              </a:rPr>
              <a:t>moderata-severa (NYHA classe III/IV)</a:t>
            </a:r>
            <a:r>
              <a:rPr lang="en-US" sz="100" i="1" spc="0">
                <a:solidFill>
                  <a:srgbClr val="00339A"/>
                </a:solidFill>
                <a:latin typeface="Bookman Old Style" panose="22635452340000000000" pitchFamily="1"/>
              </a:rPr>
              <a:t> </a:t>
            </a:r>
          </a:p>
          <a:p>
            <a:pPr marL="0" marR="0" indent="0" algn="l">
              <a:lnSpc>
                <a:spcPct val="95999"/>
              </a:lnSpc>
              <a:spcBef>
                <a:spcPts val="720"/>
              </a:spcBef>
              <a:spcAft>
                <a:spcPts val="0"/>
              </a:spcAft>
            </a:pPr>
            <a:r>
              <a:rPr lang="en-US" sz="2400" i="1" spc="0">
                <a:solidFill>
                  <a:srgbClr val="00339A"/>
                </a:solidFill>
                <a:latin typeface="Times New Roman" panose="22635452340000000000" pitchFamily="1"/>
              </a:rPr>
              <a:t>avvertenze”: da usare con cautela in pz con insufficienza </a:t>
            </a:r>
          </a:p>
          <a:p>
            <a:pPr marL="13716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spc="0">
                <a:solidFill>
                  <a:srgbClr val="00339A"/>
                </a:solidFill>
                <a:latin typeface="Times New Roman" panose="22635452340000000000" pitchFamily="1"/>
              </a:rPr>
              <a:t>cardiaca congestizia (NYHA classe I/II) e gli stessi </a:t>
            </a:r>
          </a:p>
          <a:p>
            <a:pPr marL="13716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spc="0">
                <a:solidFill>
                  <a:srgbClr val="00339A"/>
                </a:solidFill>
                <a:latin typeface="Times New Roman" panose="22635452340000000000" pitchFamily="1"/>
              </a:rPr>
              <a:t>devono essere attentamente monitorati ed il farmaco </a:t>
            </a:r>
          </a:p>
          <a:p>
            <a:pPr marL="13716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spc="0">
                <a:solidFill>
                  <a:srgbClr val="00339A"/>
                </a:solidFill>
                <a:latin typeface="Times New Roman" panose="22635452340000000000" pitchFamily="1"/>
              </a:rPr>
              <a:t>dovrebbe essere sospeso se compaiono nuovi sintomi o </a:t>
            </a:r>
          </a:p>
          <a:p>
            <a:pPr marL="0" marR="22860" indent="0" algn="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spc="-5">
                <a:solidFill>
                  <a:srgbClr val="00339A"/>
                </a:solidFill>
                <a:latin typeface="Times New Roman" panose="22635452340000000000" pitchFamily="1"/>
              </a:rPr>
              <a:t>peggioramento della condizione patologica concomitante </a:t>
            </a:r>
          </a:p>
          <a:p>
            <a:pPr marL="91440" marR="0" indent="0" algn="l">
              <a:lnSpc>
                <a:spcPct val="95999"/>
              </a:lnSpc>
              <a:spcBef>
                <a:spcPts val="0"/>
              </a:spcBef>
              <a:spcAft>
                <a:spcPts val="720"/>
              </a:spcAft>
            </a:pPr>
            <a:r>
              <a:rPr lang="en-US" sz="2400" i="1" spc="0">
                <a:solidFill>
                  <a:srgbClr val="00339A"/>
                </a:solidFill>
                <a:latin typeface="Times New Roman" panose="22635452340000000000" pitchFamily="1"/>
              </a:rPr>
              <a:t>preesistente </a:t>
            </a:r>
          </a:p>
        </p:txBody>
      </p:sp>
      <p:sp>
        <p:nvSpPr>
          <p:cNvPr id="152" name="Segnaposto testo 151"/>
          <p:cNvSpPr>
            <a:spLocks noGrp="1"/>
          </p:cNvSpPr>
          <p:nvPr>
            <p:ph type="body" idx="10"/>
          </p:nvPr>
        </p:nvSpPr>
        <p:spPr>
          <a:xfrm>
            <a:off x="1639570" y="6099175"/>
            <a:ext cx="7236460" cy="421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800" spc="-80">
                <a:solidFill>
                  <a:srgbClr val="00339A"/>
                </a:solidFill>
                <a:latin typeface="Times New Roman" panose="22635452340000000000" pitchFamily="1"/>
              </a:rPr>
              <a:t>Emendamento (criteri di esclusione, monitoraggio)</a:t>
            </a:r>
            <a:r>
              <a:rPr lang="en-US" sz="100" spc="-80">
                <a:solidFill>
                  <a:srgbClr val="00339A"/>
                </a:solidFill>
                <a:latin typeface="Bookman Old Style" panose="22635452340000000000" pitchFamily="1"/>
              </a:rPr>
              <a:t> 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egnaposto testo 154"/>
          <p:cNvSpPr>
            <a:spLocks noGrp="1"/>
          </p:cNvSpPr>
          <p:nvPr>
            <p:ph type="body" idx="10"/>
          </p:nvPr>
        </p:nvSpPr>
        <p:spPr>
          <a:xfrm>
            <a:off x="709930" y="1151890"/>
            <a:ext cx="9255760" cy="428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2588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800" b="1" spc="-80">
                <a:solidFill>
                  <a:srgbClr val="00339A"/>
                </a:solidFill>
                <a:latin typeface="Times New Roman" panose="22635452340000000000" pitchFamily="1"/>
              </a:rPr>
              <a:t>Aggiornamento dell</a:t>
            </a:r>
            <a:r>
              <a:rPr lang="en-US" sz="2800" spc="20">
                <a:solidFill>
                  <a:srgbClr val="00339A"/>
                </a:solidFill>
                <a:latin typeface="Times New Roman" panose="22635452340000000000" pitchFamily="1"/>
              </a:rPr>
              <a:t>'</a:t>
            </a:r>
            <a:r>
              <a:rPr lang="en-US" sz="2800" b="1" spc="-80">
                <a:solidFill>
                  <a:srgbClr val="00339A"/>
                </a:solidFill>
                <a:latin typeface="Times New Roman" panose="22635452340000000000" pitchFamily="1"/>
              </a:rPr>
              <a:t>Investigator’s Brochure </a:t>
            </a:r>
            <a:r>
              <a:rPr lang="en-US" sz="2800" spc="20">
                <a:solidFill>
                  <a:srgbClr val="00339A"/>
                </a:solidFill>
                <a:latin typeface="Times New Roman" panose="22635452340000000000" pitchFamily="1"/>
              </a:rPr>
              <a:t>e </a:t>
            </a:r>
          </a:p>
        </p:txBody>
      </p:sp>
      <p:sp>
        <p:nvSpPr>
          <p:cNvPr id="158" name="Segnaposto testo 157"/>
          <p:cNvSpPr>
            <a:spLocks noGrp="1"/>
          </p:cNvSpPr>
          <p:nvPr>
            <p:ph type="body" idx="10"/>
          </p:nvPr>
        </p:nvSpPr>
        <p:spPr>
          <a:xfrm>
            <a:off x="4215130" y="1365250"/>
            <a:ext cx="2395855" cy="3683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86399"/>
              </a:lnSpc>
              <a:spcAft>
                <a:spcPts val="0"/>
              </a:spcAft>
            </a:pPr>
            <a:r>
              <a:rPr lang="en-US" sz="2800" b="1" spc="-130">
                <a:solidFill>
                  <a:srgbClr val="00339A"/>
                </a:solidFill>
                <a:latin typeface="Times New Roman" panose="22635452340000000000" pitchFamily="1"/>
              </a:rPr>
              <a:t>CONCLUSIONI</a:t>
            </a:r>
            <a:r>
              <a:rPr lang="en-US" sz="100" b="1" spc="-30">
                <a:solidFill>
                  <a:srgbClr val="00339A"/>
                </a:solidFill>
                <a:latin typeface="Bookman Old Style" panose="22635452340000000000" pitchFamily="1"/>
              </a:rPr>
              <a:t> </a:t>
            </a:r>
          </a:p>
        </p:txBody>
      </p:sp>
      <p:sp>
        <p:nvSpPr>
          <p:cNvPr id="159" name="Segnaposto testo 158"/>
          <p:cNvSpPr>
            <a:spLocks noGrp="1"/>
          </p:cNvSpPr>
          <p:nvPr>
            <p:ph type="body" idx="10"/>
          </p:nvPr>
        </p:nvSpPr>
        <p:spPr>
          <a:xfrm>
            <a:off x="1637030" y="2094865"/>
            <a:ext cx="7281545" cy="22548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3200" b="1" spc="-20">
                <a:solidFill>
                  <a:srgbClr val="00339A"/>
                </a:solidFill>
                <a:latin typeface="Times New Roman" panose="22635452340000000000" pitchFamily="1"/>
              </a:rPr>
              <a:t>Ai fini di salvaguardare:</a:t>
            </a:r>
            <a:r>
              <a:rPr lang="en-US" sz="100" b="1" spc="80">
                <a:solidFill>
                  <a:srgbClr val="00339A"/>
                </a:solidFill>
                <a:latin typeface="Bookman Old Style" panose="22635452340000000000" pitchFamily="1"/>
              </a:rPr>
              <a:t> </a:t>
            </a:r>
          </a:p>
          <a:p>
            <a:pPr marL="45720" marR="0" indent="457200" algn="l">
              <a:lnSpc>
                <a:spcPct val="129599"/>
              </a:lnSpc>
              <a:spcBef>
                <a:spcPts val="540"/>
              </a:spcBef>
              <a:spcAft>
                <a:spcPts val="0"/>
              </a:spcAft>
              <a:buFont typeface="Times New Roman"/>
              <a:buAutoNum type="arabicPeriod"/>
            </a:pPr>
            <a:r>
              <a:rPr lang="en-US" sz="2400" b="1" spc="25">
                <a:solidFill>
                  <a:srgbClr val="00339A"/>
                </a:solidFill>
                <a:latin typeface="Times New Roman" panose="22635452340000000000" pitchFamily="1"/>
              </a:rPr>
              <a:t>il diritto del singolo soggetto di decidere liberamente ed</a:t>
            </a:r>
          </a:p>
          <a:p>
            <a:pPr marL="36576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50">
                <a:solidFill>
                  <a:srgbClr val="00339A"/>
                </a:solidFill>
                <a:latin typeface="Times New Roman" panose="22635452340000000000" pitchFamily="1"/>
              </a:rPr>
              <a:t>in modo consapevole se</a:t>
            </a:r>
            <a:r>
              <a:rPr lang="en-US" sz="2400" spc="100">
                <a:solidFill>
                  <a:srgbClr val="00339A"/>
                </a:solidFill>
                <a:latin typeface="Times New Roman" panose="22635452340000000000" pitchFamily="1"/>
              </a:rPr>
              <a:t>:</a:t>
            </a:r>
            <a:r>
              <a:rPr lang="en-US" sz="100" spc="100">
                <a:solidFill>
                  <a:srgbClr val="00339A"/>
                </a:solidFill>
                <a:latin typeface="Bookman Old Style" panose="22635452340000000000" pitchFamily="1"/>
              </a:rPr>
              <a:t> </a:t>
            </a:r>
          </a:p>
          <a:p>
            <a:pPr marL="0" marR="0" indent="0" algn="l">
              <a:lnSpc>
                <a:spcPct val="95999"/>
              </a:lnSpc>
              <a:spcBef>
                <a:spcPts val="720"/>
              </a:spcBef>
              <a:spcAft>
                <a:spcPts val="0"/>
              </a:spcAft>
            </a:pPr>
            <a:r>
              <a:rPr lang="en-US" sz="2500" b="1" spc="60">
                <a:solidFill>
                  <a:srgbClr val="00339A"/>
                </a:solidFill>
                <a:latin typeface="Bookman Old Style" panose="22635452340000000000" pitchFamily="1"/>
              </a:rPr>
              <a:t>4 </a:t>
            </a:r>
            <a:r>
              <a:rPr lang="en-US" sz="2400" b="1" spc="10">
                <a:solidFill>
                  <a:srgbClr val="00339A"/>
                </a:solidFill>
                <a:latin typeface="Times New Roman" panose="22635452340000000000" pitchFamily="1"/>
              </a:rPr>
              <a:t>Continuare la partecipazione allo studio</a:t>
            </a:r>
            <a:r>
              <a:rPr lang="en-US" sz="100" b="1" spc="60">
                <a:solidFill>
                  <a:srgbClr val="00339A"/>
                </a:solidFill>
                <a:latin typeface="Bookman Old Style" panose="22635452340000000000" pitchFamily="1"/>
              </a:rPr>
              <a:t> </a:t>
            </a:r>
          </a:p>
          <a:p>
            <a:pPr marL="0" marR="0" indent="0" algn="l">
              <a:lnSpc>
                <a:spcPct val="95999"/>
              </a:lnSpc>
              <a:spcBef>
                <a:spcPts val="180"/>
              </a:spcBef>
              <a:spcAft>
                <a:spcPts val="180"/>
              </a:spcAft>
            </a:pPr>
            <a:r>
              <a:rPr lang="en-US" sz="2500" b="1" spc="40">
                <a:solidFill>
                  <a:srgbClr val="00339A"/>
                </a:solidFill>
                <a:latin typeface="Bookman Old Style" panose="22635452340000000000" pitchFamily="1"/>
              </a:rPr>
              <a:t>4 </a:t>
            </a:r>
            <a:r>
              <a:rPr lang="en-US" sz="2400" b="1" spc="-10">
                <a:solidFill>
                  <a:srgbClr val="00339A"/>
                </a:solidFill>
                <a:latin typeface="Times New Roman" panose="22635452340000000000" pitchFamily="1"/>
              </a:rPr>
              <a:t>Ritirarsi dallo studio</a:t>
            </a:r>
            <a:r>
              <a:rPr lang="en-US" sz="100" b="1" spc="40">
                <a:solidFill>
                  <a:srgbClr val="00339A"/>
                </a:solidFill>
                <a:latin typeface="Bookman Old Style" panose="22635452340000000000" pitchFamily="1"/>
              </a:rPr>
              <a:t> </a:t>
            </a:r>
          </a:p>
        </p:txBody>
      </p:sp>
      <p:sp>
        <p:nvSpPr>
          <p:cNvPr id="160" name="Segnaposto testo 159"/>
          <p:cNvSpPr>
            <a:spLocks noGrp="1"/>
          </p:cNvSpPr>
          <p:nvPr>
            <p:ph type="body" idx="10"/>
          </p:nvPr>
        </p:nvSpPr>
        <p:spPr>
          <a:xfrm>
            <a:off x="1639570" y="4940935"/>
            <a:ext cx="7245350" cy="8528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457200" algn="l">
              <a:lnSpc>
                <a:spcPct val="95999"/>
              </a:lnSpc>
              <a:spcAft>
                <a:spcPts val="0"/>
              </a:spcAft>
              <a:buFont typeface="Times New Roman"/>
              <a:buAutoNum type="arabicPeriod"/>
            </a:pPr>
            <a:r>
              <a:rPr lang="en-US" sz="2800" b="1" spc="-95">
                <a:solidFill>
                  <a:srgbClr val="00339A"/>
                </a:solidFill>
                <a:latin typeface="Times New Roman" panose="22635452340000000000" pitchFamily="1"/>
              </a:rPr>
              <a:t>l’integrità del singolo soggetto partecipante allo</a:t>
            </a:r>
          </a:p>
          <a:p>
            <a:pPr marL="320040" marR="0" indent="0" algn="l">
              <a:lnSpc>
                <a:spcPct val="8735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100">
                <a:solidFill>
                  <a:srgbClr val="00339A"/>
                </a:solidFill>
                <a:latin typeface="Times New Roman" panose="22635452340000000000" pitchFamily="1"/>
              </a:rPr>
              <a:t>studio clinico</a:t>
            </a:r>
            <a:r>
              <a:rPr lang="en-US" sz="100" b="1" spc="0">
                <a:solidFill>
                  <a:srgbClr val="00339A"/>
                </a:solidFill>
                <a:latin typeface="Bookman Old Style" panose="22635452340000000000" pitchFamily="1"/>
              </a:rPr>
              <a:t> </a:t>
            </a:r>
          </a:p>
        </p:txBody>
      </p:sp>
      <p:sp>
        <p:nvSpPr>
          <p:cNvPr id="161" name="Segnaposto testo 160"/>
          <p:cNvSpPr>
            <a:spLocks noGrp="1"/>
          </p:cNvSpPr>
          <p:nvPr>
            <p:ph type="body" idx="10"/>
          </p:nvPr>
        </p:nvSpPr>
        <p:spPr>
          <a:xfrm>
            <a:off x="3785870" y="6470650"/>
            <a:ext cx="3215640" cy="422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ctr">
              <a:lnSpc>
                <a:spcPct val="86399"/>
              </a:lnSpc>
              <a:spcAft>
                <a:spcPts val="0"/>
              </a:spcAft>
            </a:pPr>
            <a:r>
              <a:rPr lang="en-US" sz="3200" b="1" spc="60">
                <a:solidFill>
                  <a:srgbClr val="CE8134"/>
                </a:solidFill>
                <a:latin typeface="Times New Roman" panose="22635452340000000000" pitchFamily="1"/>
              </a:rPr>
              <a:t>MONITORAGGIO</a:t>
            </a:r>
            <a:r>
              <a:rPr lang="en-US" sz="100" b="1" spc="260">
                <a:solidFill>
                  <a:srgbClr val="CE8134"/>
                </a:solidFill>
                <a:latin typeface="Bookman Old Style" panose="22635452340000000000" pitchFamily="1"/>
              </a:rPr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0"/>
          <p:cNvSpPr>
            <a:spLocks noGrp="1"/>
          </p:cNvSpPr>
          <p:nvPr>
            <p:ph type="body" idx="10"/>
          </p:nvPr>
        </p:nvSpPr>
        <p:spPr>
          <a:xfrm>
            <a:off x="755650" y="341630"/>
            <a:ext cx="9162415" cy="6875780"/>
          </a:xfrm>
          <a:prstGeom prst="rect">
            <a:avLst/>
          </a:prstGeom>
          <a:solidFill>
            <a:srgbClr val="FFFEFB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idx="10"/>
          </p:nvPr>
        </p:nvSpPr>
        <p:spPr>
          <a:xfrm>
            <a:off x="3633470" y="918210"/>
            <a:ext cx="3352800" cy="1075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100"/>
              </a:lnSpc>
              <a:spcAft>
                <a:spcPts val="0"/>
              </a:spcAft>
            </a:pPr>
            <a:r>
              <a:rPr lang="en-US" sz="2800" spc="-85">
                <a:solidFill>
                  <a:srgbClr val="000000"/>
                </a:solidFill>
                <a:latin typeface="Times New Roman" panose="22635452340000000000" pitchFamily="1"/>
              </a:rPr>
              <a:t>Investigator’s Brochure </a:t>
            </a:r>
          </a:p>
          <a:p>
            <a:pPr marL="594360" marR="0" indent="0" algn="l">
              <a:lnSpc>
                <a:spcPts val="1900"/>
              </a:lnSpc>
              <a:spcBef>
                <a:spcPts val="720"/>
              </a:spcBef>
              <a:spcAft>
                <a:spcPts val="0"/>
              </a:spcAft>
            </a:pPr>
            <a:r>
              <a:rPr lang="en-US" sz="2000" i="1" spc="-40">
                <a:solidFill>
                  <a:srgbClr val="000000"/>
                </a:solidFill>
                <a:latin typeface="Times New Roman" panose="22635452340000000000" pitchFamily="1"/>
              </a:rPr>
              <a:t>Good Clinical Practice </a:t>
            </a:r>
          </a:p>
          <a:p>
            <a:pPr marL="0" marR="0" indent="0" algn="ctr">
              <a:lnSpc>
                <a:spcPts val="2100"/>
              </a:lnSpc>
              <a:spcBef>
                <a:spcPts val="720"/>
              </a:spcBef>
              <a:spcAft>
                <a:spcPts val="0"/>
              </a:spcAft>
            </a:pPr>
            <a:r>
              <a:rPr lang="en-US" sz="2000" i="1" spc="0">
                <a:solidFill>
                  <a:srgbClr val="000000"/>
                </a:solidFill>
                <a:latin typeface="Times New Roman" panose="22635452340000000000" pitchFamily="1"/>
              </a:rPr>
              <a:t>DM 15/07/97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idx="10"/>
          </p:nvPr>
        </p:nvSpPr>
        <p:spPr>
          <a:xfrm>
            <a:off x="1557655" y="2432685"/>
            <a:ext cx="7473315" cy="4175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Times New Roman" panose="22635452340000000000" pitchFamily="1"/>
              </a:rPr>
              <a:t>Cosa è? </a:t>
            </a:r>
          </a:p>
          <a:p>
            <a:pPr marL="0" marR="0" indent="0" algn="ctr">
              <a:lnSpc>
                <a:spcPts val="2600"/>
              </a:lnSpc>
              <a:spcBef>
                <a:spcPts val="720"/>
              </a:spcBef>
              <a:spcAft>
                <a:spcPts val="0"/>
              </a:spcAft>
            </a:pPr>
            <a:r>
              <a:rPr lang="en-US" sz="2400" spc="-10">
                <a:solidFill>
                  <a:srgbClr val="00339A"/>
                </a:solidFill>
                <a:latin typeface="Times New Roman" panose="22635452340000000000" pitchFamily="1"/>
              </a:rPr>
              <a:t>L’IB è una raccolta di dati clinici e non clinici sul prodotto in </a:t>
            </a:r>
          </a:p>
          <a:p>
            <a:pPr marL="32004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00339A"/>
                </a:solidFill>
                <a:latin typeface="Times New Roman" panose="22635452340000000000" pitchFamily="1"/>
              </a:rPr>
              <a:t>sperimentazione che sono di pertinenza per lo studio del </a:t>
            </a:r>
          </a:p>
          <a:p>
            <a:pPr marL="32004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00339A"/>
                </a:solidFill>
                <a:latin typeface="Times New Roman" panose="22635452340000000000" pitchFamily="1"/>
              </a:rPr>
              <a:t>prodotto nell’uomo. </a:t>
            </a:r>
          </a:p>
          <a:p>
            <a:pPr marL="0" marR="0" indent="0" algn="l">
              <a:lnSpc>
                <a:spcPts val="2600"/>
              </a:lnSpc>
              <a:spcBef>
                <a:spcPts val="720"/>
              </a:spcBef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Times New Roman" panose="22635452340000000000" pitchFamily="1"/>
              </a:rPr>
              <a:t>A cosa serve? </a:t>
            </a:r>
          </a:p>
          <a:p>
            <a:pPr marL="0" marR="0" indent="0" algn="l">
              <a:lnSpc>
                <a:spcPts val="2200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2000" spc="-40">
                <a:solidFill>
                  <a:srgbClr val="00339A"/>
                </a:solidFill>
                <a:latin typeface="Times New Roman" panose="22635452340000000000" pitchFamily="1"/>
              </a:rPr>
              <a:t>Fornire agli sperimentatori e alle persone coinvolte nello studio clinico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40">
                <a:solidFill>
                  <a:srgbClr val="00339A"/>
                </a:solidFill>
                <a:latin typeface="Times New Roman" panose="22635452340000000000" pitchFamily="1"/>
              </a:rPr>
              <a:t>informazioni che rendano più agevole la comprensione del razionale </a:t>
            </a:r>
          </a:p>
          <a:p>
            <a:pPr marL="0" marR="45720" indent="0" algn="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40">
                <a:solidFill>
                  <a:srgbClr val="00339A"/>
                </a:solidFill>
                <a:latin typeface="Times New Roman" panose="22635452340000000000" pitchFamily="1"/>
              </a:rPr>
              <a:t>del protocollo e l’aderenza a diversi fattori chiave del protocollo quali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35">
                <a:solidFill>
                  <a:srgbClr val="00339A"/>
                </a:solidFill>
                <a:latin typeface="Times New Roman" panose="22635452340000000000" pitchFamily="1"/>
              </a:rPr>
              <a:t>il dosaggio, la frequenza/l’intervallo delle dosi, i metodi di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40">
                <a:solidFill>
                  <a:srgbClr val="00339A"/>
                </a:solidFill>
                <a:latin typeface="Times New Roman" panose="22635452340000000000" pitchFamily="1"/>
              </a:rPr>
              <a:t>somministrazione e le procedure per il monitoraggio della sicurezza </a:t>
            </a:r>
          </a:p>
          <a:p>
            <a:pPr marL="0" marR="0" indent="0" algn="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30">
                <a:solidFill>
                  <a:srgbClr val="00339A"/>
                </a:solidFill>
                <a:latin typeface="Times New Roman" panose="22635452340000000000" pitchFamily="1"/>
              </a:rPr>
              <a:t>del prodotto....con informazioni equilibrate e non promozionali ai fini </a:t>
            </a:r>
          </a:p>
          <a:p>
            <a:pPr marL="0" marR="0" indent="0" algn="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30">
                <a:solidFill>
                  <a:srgbClr val="00339A"/>
                </a:solidFill>
                <a:latin typeface="Times New Roman" panose="22635452340000000000" pitchFamily="1"/>
              </a:rPr>
              <a:t>di una valutazione imparziale rischio-beneficio circa l’appropriatezza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40">
                <a:solidFill>
                  <a:srgbClr val="00339A"/>
                </a:solidFill>
                <a:latin typeface="Times New Roman" panose="22635452340000000000" pitchFamily="1"/>
              </a:rPr>
              <a:t>dello studio proposto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egnaposto testo 163"/>
          <p:cNvSpPr>
            <a:spLocks noGrp="1"/>
          </p:cNvSpPr>
          <p:nvPr>
            <p:ph type="body" idx="10"/>
          </p:nvPr>
        </p:nvSpPr>
        <p:spPr>
          <a:xfrm>
            <a:off x="755650" y="1390650"/>
            <a:ext cx="9255760" cy="340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342900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800" b="1" spc="0">
                <a:solidFill>
                  <a:srgbClr val="00339A"/>
                </a:solidFill>
                <a:latin typeface="Times New Roman" panose="22635452340000000000" pitchFamily="1"/>
              </a:rPr>
              <a:t>CONCLUSIONI </a:t>
            </a:r>
          </a:p>
        </p:txBody>
      </p:sp>
      <p:sp>
        <p:nvSpPr>
          <p:cNvPr id="167" name="Segnaposto testo 166"/>
          <p:cNvSpPr>
            <a:spLocks noGrp="1"/>
          </p:cNvSpPr>
          <p:nvPr>
            <p:ph type="body" idx="10"/>
          </p:nvPr>
        </p:nvSpPr>
        <p:spPr>
          <a:xfrm>
            <a:off x="1670050" y="1731645"/>
            <a:ext cx="7458710" cy="3653155"/>
          </a:xfrm>
          <a:prstGeom prst="rect">
            <a:avLst/>
          </a:prstGeom>
          <a:noFill/>
          <a:ln w="12700" cmpd="sng">
            <a:solidFill>
              <a:srgbClr val="000000"/>
            </a:solidFill>
            <a:prstDash val="solid"/>
          </a:ln>
        </p:spPr>
        <p:txBody>
          <a:bodyPr vert="horz" lIns="0" tIns="137160" rIns="0" bIns="0" anchor="t">
            <a:normAutofit fontScale="90000"/>
          </a:bodyPr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3200" b="1" spc="70">
                <a:solidFill>
                  <a:srgbClr val="00339A"/>
                </a:solidFill>
                <a:latin typeface="Times New Roman" panose="22635452340000000000" pitchFamily="1"/>
              </a:rPr>
              <a:t>Gli studi clinici devono essere disegnati, </a:t>
            </a:r>
          </a:p>
          <a:p>
            <a:pPr marL="0" marR="0" indent="0" algn="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spc="40">
                <a:solidFill>
                  <a:srgbClr val="00339A"/>
                </a:solidFill>
                <a:latin typeface="Times New Roman" panose="22635452340000000000" pitchFamily="1"/>
              </a:rPr>
              <a:t>condotti, elaborati e pubblicati in modo tale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spc="0">
                <a:solidFill>
                  <a:srgbClr val="00339A"/>
                </a:solidFill>
                <a:latin typeface="Times New Roman" panose="22635452340000000000" pitchFamily="1"/>
              </a:rPr>
              <a:t>da produrre dati attendibili per la</a:t>
            </a:r>
            <a:r>
              <a:rPr lang="en-US" sz="100" spc="0">
                <a:solidFill>
                  <a:srgbClr val="00339A"/>
                </a:solidFill>
                <a:latin typeface="Times New Roman" panose="22635452340000000000" pitchFamily="1"/>
              </a:rPr>
              <a:t> </a:t>
            </a:r>
          </a:p>
          <a:p>
            <a:pPr marL="0" marR="0" indent="0" algn="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spc="50">
                <a:solidFill>
                  <a:srgbClr val="CD8945"/>
                </a:solidFill>
                <a:latin typeface="Times New Roman" panose="22635452340000000000" pitchFamily="1"/>
              </a:rPr>
              <a:t>collettività</a:t>
            </a:r>
            <a:r>
              <a:rPr lang="en-US" sz="3200" b="1" spc="50">
                <a:solidFill>
                  <a:srgbClr val="00339A"/>
                </a:solidFill>
                <a:latin typeface="Times New Roman" panose="22635452340000000000" pitchFamily="1"/>
              </a:rPr>
              <a:t> ma sempre nel pieno rispetto dei </a:t>
            </a:r>
          </a:p>
          <a:p>
            <a:pPr marL="0" marR="0" indent="0" algn="ctr">
              <a:lnSpc>
                <a:spcPct val="95999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3200" b="1" spc="50">
                <a:solidFill>
                  <a:srgbClr val="00339A"/>
                </a:solidFill>
                <a:latin typeface="Times New Roman" panose="22635452340000000000" pitchFamily="1"/>
              </a:rPr>
              <a:t>diritti e dell’integrità del</a:t>
            </a:r>
            <a:r>
              <a:rPr lang="en-US" sz="3200" b="1" spc="50">
                <a:solidFill>
                  <a:srgbClr val="CD8945"/>
                </a:solidFill>
                <a:latin typeface="Times New Roman" panose="22635452340000000000" pitchFamily="1"/>
              </a:rPr>
              <a:t> singolo</a:t>
            </a:r>
            <a:r>
              <a:rPr lang="en-US" sz="3200" b="1" spc="50">
                <a:solidFill>
                  <a:srgbClr val="00339A"/>
                </a:solidFill>
                <a:latin typeface="Times New Roman" panose="22635452340000000000" pitchFamily="1"/>
              </a:rPr>
              <a:t> soggetto </a:t>
            </a:r>
          </a:p>
          <a:p>
            <a:pPr marL="320040" marR="0" indent="0" algn="l">
              <a:lnSpc>
                <a:spcPct val="95999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3200" b="1" spc="0">
                <a:solidFill>
                  <a:srgbClr val="00339A"/>
                </a:solidFill>
                <a:latin typeface="Times New Roman" panose="22635452340000000000" pitchFamily="1"/>
              </a:rPr>
              <a:t>partecipante</a:t>
            </a:r>
            <a:r>
              <a:rPr lang="en-US" sz="3200" b="1" spc="0">
                <a:solidFill>
                  <a:srgbClr val="808080"/>
                </a:solidFill>
                <a:latin typeface="Times New Roman" panose="22635452340000000000" pitchFamily="1"/>
              </a:rPr>
              <a:t>. </a:t>
            </a:r>
          </a:p>
          <a:p>
            <a:pPr marL="1828800" marR="0" indent="0" algn="l">
              <a:lnSpc>
                <a:spcPct val="95999"/>
              </a:lnSpc>
              <a:spcBef>
                <a:spcPts val="1080"/>
              </a:spcBef>
              <a:spcAft>
                <a:spcPts val="360"/>
              </a:spcAft>
            </a:pPr>
            <a:r>
              <a:rPr lang="en-US" sz="3200" b="1" spc="80">
                <a:solidFill>
                  <a:srgbClr val="CD8945"/>
                </a:solidFill>
                <a:latin typeface="Times New Roman" panose="22635452340000000000" pitchFamily="1"/>
              </a:rPr>
              <a:t>Singolo vs collettività </a:t>
            </a:r>
          </a:p>
        </p:txBody>
      </p:sp>
      <p:sp>
        <p:nvSpPr>
          <p:cNvPr id="168" name="Segnaposto testo 167"/>
          <p:cNvSpPr>
            <a:spLocks noGrp="1"/>
          </p:cNvSpPr>
          <p:nvPr>
            <p:ph type="body" idx="10"/>
          </p:nvPr>
        </p:nvSpPr>
        <p:spPr>
          <a:xfrm>
            <a:off x="2505710" y="6057265"/>
            <a:ext cx="5788025" cy="7721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800" b="1" i="1" spc="75">
                <a:solidFill>
                  <a:srgbClr val="CD8945"/>
                </a:solidFill>
                <a:latin typeface="Times New Roman" panose="22635452340000000000" pitchFamily="1"/>
              </a:rPr>
              <a:t>La grande rivoluzione delle GCP e della </a:t>
            </a:r>
          </a:p>
          <a:p>
            <a:pPr marL="1188720" marR="0" indent="0" algn="l">
              <a:lnSpc>
                <a:spcPct val="8255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spc="90">
                <a:solidFill>
                  <a:srgbClr val="CD8945"/>
                </a:solidFill>
                <a:latin typeface="Times New Roman" panose="22635452340000000000" pitchFamily="1"/>
              </a:rPr>
              <a:t>Dichiarazione di Helsinki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testo 17"/>
          <p:cNvSpPr>
            <a:spLocks noGrp="1"/>
          </p:cNvSpPr>
          <p:nvPr>
            <p:ph type="body" idx="10"/>
          </p:nvPr>
        </p:nvSpPr>
        <p:spPr>
          <a:xfrm>
            <a:off x="755650" y="546100"/>
            <a:ext cx="9255760" cy="955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292608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800" b="1" spc="-114">
                <a:solidFill>
                  <a:srgbClr val="000000"/>
                </a:solidFill>
                <a:latin typeface="Times New Roman" panose="22635452340000000000" pitchFamily="1"/>
              </a:rPr>
              <a:t>Investigator’s Brochure </a:t>
            </a:r>
          </a:p>
          <a:p>
            <a:pPr marL="34290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70">
                <a:solidFill>
                  <a:srgbClr val="000000"/>
                </a:solidFill>
                <a:latin typeface="Times New Roman" panose="22635452340000000000" pitchFamily="1"/>
              </a:rPr>
              <a:t>Good Clinical Practice </a:t>
            </a:r>
          </a:p>
          <a:p>
            <a:pPr marL="39319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40">
                <a:solidFill>
                  <a:srgbClr val="000000"/>
                </a:solidFill>
                <a:latin typeface="Times New Roman" panose="22635452340000000000" pitchFamily="1"/>
              </a:rPr>
              <a:t>JM 15/07/97 </a:t>
            </a:r>
          </a:p>
        </p:txBody>
      </p:sp>
      <p:sp>
        <p:nvSpPr>
          <p:cNvPr id="19" name="Segnaposto testo 18"/>
          <p:cNvSpPr>
            <a:spLocks noGrp="1"/>
          </p:cNvSpPr>
          <p:nvPr>
            <p:ph type="body" idx="10"/>
          </p:nvPr>
        </p:nvSpPr>
        <p:spPr>
          <a:xfrm>
            <a:off x="755650" y="341630"/>
            <a:ext cx="9162415" cy="6875780"/>
          </a:xfrm>
          <a:prstGeom prst="rect">
            <a:avLst/>
          </a:prstGeom>
          <a:solidFill>
            <a:srgbClr val="FFFEFB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2" name="Segnaposto testo 21"/>
          <p:cNvSpPr>
            <a:spLocks noGrp="1"/>
          </p:cNvSpPr>
          <p:nvPr>
            <p:ph type="body" idx="10"/>
          </p:nvPr>
        </p:nvSpPr>
        <p:spPr>
          <a:xfrm>
            <a:off x="3696970" y="884555"/>
            <a:ext cx="3352800" cy="10960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4300" rIns="0" bIns="0" anchor="t">
            <a:normAutofit fontScale="90000"/>
          </a:bodyPr>
          <a:lstStyle/>
          <a:p>
            <a:pPr marL="169164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Times New Roman" panose="22635452340000000000" pitchFamily="1"/>
              </a:rPr>
              <a:t>’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114">
                <a:solidFill>
                  <a:srgbClr val="000000"/>
                </a:solidFill>
                <a:latin typeface="Times New Roman" panose="22635452340000000000" pitchFamily="1"/>
              </a:rPr>
              <a:t>Investigator</a:t>
            </a:r>
            <a:r>
              <a:rPr lang="en-US" sz="2800" spc="-65">
                <a:solidFill>
                  <a:srgbClr val="000000"/>
                </a:solidFill>
                <a:latin typeface="Times New Roman" panose="22635452340000000000" pitchFamily="1"/>
              </a:rPr>
              <a:t>’</a:t>
            </a:r>
            <a:r>
              <a:rPr lang="en-US" sz="2800" b="1" spc="-114">
                <a:solidFill>
                  <a:srgbClr val="000000"/>
                </a:solidFill>
                <a:latin typeface="Times New Roman" panose="22635452340000000000" pitchFamily="1"/>
              </a:rPr>
              <a:t>s Brochure </a:t>
            </a:r>
          </a:p>
          <a:p>
            <a:pPr marL="548640" marR="0" indent="0" algn="l">
              <a:lnSpc>
                <a:spcPts val="1800"/>
              </a:lnSpc>
              <a:spcBef>
                <a:spcPts val="720"/>
              </a:spcBef>
              <a:spcAft>
                <a:spcPts val="0"/>
              </a:spcAft>
            </a:pPr>
            <a:r>
              <a:rPr lang="en-US" sz="2000" b="1" i="1" spc="70">
                <a:solidFill>
                  <a:srgbClr val="000000"/>
                </a:solidFill>
                <a:latin typeface="Times New Roman" panose="22635452340000000000" pitchFamily="1"/>
              </a:rPr>
              <a:t>Good Clinical Practice </a:t>
            </a:r>
          </a:p>
          <a:p>
            <a:pPr marL="0" marR="0" indent="0" algn="ctr">
              <a:lnSpc>
                <a:spcPts val="2100"/>
              </a:lnSpc>
              <a:spcBef>
                <a:spcPts val="540"/>
              </a:spcBef>
              <a:spcAft>
                <a:spcPts val="0"/>
              </a:spcAft>
            </a:pPr>
            <a:r>
              <a:rPr lang="en-US" sz="2000" b="1" i="1" spc="0">
                <a:solidFill>
                  <a:srgbClr val="000000"/>
                </a:solidFill>
                <a:latin typeface="Times New Roman" panose="22635452340000000000" pitchFamily="1"/>
              </a:rPr>
              <a:t>DW 15/07/97 </a:t>
            </a:r>
          </a:p>
        </p:txBody>
      </p:sp>
      <p:sp>
        <p:nvSpPr>
          <p:cNvPr id="23" name="Segnaposto testo 22"/>
          <p:cNvSpPr>
            <a:spLocks noGrp="1"/>
          </p:cNvSpPr>
          <p:nvPr>
            <p:ph type="body" idx="10"/>
          </p:nvPr>
        </p:nvSpPr>
        <p:spPr>
          <a:xfrm>
            <a:off x="1563370" y="2420620"/>
            <a:ext cx="3752215" cy="3505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81599"/>
              </a:lnSpc>
              <a:spcAft>
                <a:spcPts val="0"/>
              </a:spcAft>
            </a:pPr>
            <a:r>
              <a:rPr lang="en-US" sz="2800" spc="-90">
                <a:solidFill>
                  <a:srgbClr val="000000"/>
                </a:solidFill>
                <a:latin typeface="Times New Roman" panose="22635452340000000000" pitchFamily="1"/>
              </a:rPr>
              <a:t>Come deve essere redatta? </a:t>
            </a:r>
          </a:p>
        </p:txBody>
      </p:sp>
      <p:sp>
        <p:nvSpPr>
          <p:cNvPr id="24" name="Segnaposto testo 23"/>
          <p:cNvSpPr>
            <a:spLocks noGrp="1"/>
          </p:cNvSpPr>
          <p:nvPr>
            <p:ph type="body" idx="10"/>
          </p:nvPr>
        </p:nvSpPr>
        <p:spPr>
          <a:xfrm>
            <a:off x="1576070" y="3333750"/>
            <a:ext cx="7543800" cy="32702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-320040" algn="l">
              <a:lnSpc>
                <a:spcPct val="95999"/>
              </a:lnSpc>
              <a:spcAft>
                <a:spcPts val="0"/>
              </a:spcAft>
            </a:pPr>
            <a:r>
              <a:rPr lang="en-US" sz="300" spc="0">
                <a:solidFill>
                  <a:srgbClr val="00339A"/>
                </a:solidFill>
                <a:latin typeface="Wingdings 2" panose="22635452340000000000" pitchFamily="1"/>
              </a:rPr>
              <a:t>+ </a:t>
            </a:r>
            <a:r>
              <a:rPr lang="en-US" sz="2400" spc="0">
                <a:solidFill>
                  <a:srgbClr val="00339A"/>
                </a:solidFill>
                <a:latin typeface="Times New Roman" panose="22635452340000000000" pitchFamily="1"/>
              </a:rPr>
              <a:t>Frontespizio </a:t>
            </a:r>
            <a:r>
              <a:rPr lang="en-US" sz="1800" spc="0">
                <a:solidFill>
                  <a:srgbClr val="00339A"/>
                </a:solidFill>
                <a:latin typeface="Times New Roman" panose="22635452340000000000" pitchFamily="1"/>
              </a:rPr>
              <a:t>(nome sponsor, identificazione prodotto in studio (codice </a:t>
            </a:r>
            <a:r>
              <a:rPr lang="en-US" sz="1800" spc="-45">
                <a:solidFill>
                  <a:srgbClr val="00339A"/>
                </a:solidFill>
                <a:latin typeface="Times New Roman" panose="22635452340000000000" pitchFamily="1"/>
              </a:rPr>
              <a:t>sperimentale, nome chimico o nome generico ed eventuale nome commerciale, </a:t>
            </a:r>
            <a:r>
              <a:rPr lang="en-US" sz="1800" spc="-30">
                <a:solidFill>
                  <a:srgbClr val="00339A"/>
                </a:solidFill>
                <a:latin typeface="Times New Roman" panose="22635452340000000000" pitchFamily="1"/>
              </a:rPr>
              <a:t>n° edizione e data di pubblicazione) </a:t>
            </a:r>
          </a:p>
          <a:p>
            <a:pPr marL="0" marR="0" indent="0" algn="l">
              <a:lnSpc>
                <a:spcPct val="84479"/>
              </a:lnSpc>
              <a:spcBef>
                <a:spcPts val="540"/>
              </a:spcBef>
              <a:spcAft>
                <a:spcPts val="0"/>
              </a:spcAft>
            </a:pPr>
            <a:r>
              <a:rPr lang="en-US" sz="300" spc="30">
                <a:solidFill>
                  <a:srgbClr val="00339A"/>
                </a:solidFill>
                <a:latin typeface="Wingdings 2" panose="22635452340000000000" pitchFamily="1"/>
              </a:rPr>
              <a:t>+ </a:t>
            </a:r>
            <a:r>
              <a:rPr lang="en-US" sz="2400" spc="30">
                <a:solidFill>
                  <a:srgbClr val="00339A"/>
                </a:solidFill>
                <a:latin typeface="Times New Roman" panose="22635452340000000000" pitchFamily="1"/>
              </a:rPr>
              <a:t>Dichiarazione di riservatezza </a:t>
            </a:r>
          </a:p>
          <a:p>
            <a:pPr marL="0" marR="0" indent="0" algn="l">
              <a:lnSpc>
                <a:spcPct val="95999"/>
              </a:lnSpc>
              <a:spcBef>
                <a:spcPts val="720"/>
              </a:spcBef>
              <a:spcAft>
                <a:spcPts val="0"/>
              </a:spcAft>
            </a:pPr>
            <a:r>
              <a:rPr lang="en-US" sz="300" spc="-10">
                <a:solidFill>
                  <a:srgbClr val="00339A"/>
                </a:solidFill>
                <a:latin typeface="Wingdings 2" panose="22635452340000000000" pitchFamily="1"/>
              </a:rPr>
              <a:t>+ </a:t>
            </a:r>
            <a:r>
              <a:rPr lang="en-US" sz="2400" spc="-10">
                <a:solidFill>
                  <a:srgbClr val="00339A"/>
                </a:solidFill>
                <a:latin typeface="Times New Roman" panose="22635452340000000000" pitchFamily="1"/>
              </a:rPr>
              <a:t>Formulazione e proprietà fisico-chimiche e farmaceutiche </a:t>
            </a:r>
          </a:p>
          <a:p>
            <a:pPr marL="0" marR="0" indent="0" algn="l">
              <a:lnSpc>
                <a:spcPct val="84479"/>
              </a:lnSpc>
              <a:spcBef>
                <a:spcPts val="540"/>
              </a:spcBef>
              <a:spcAft>
                <a:spcPts val="0"/>
              </a:spcAft>
            </a:pPr>
            <a:r>
              <a:rPr lang="en-US" sz="300" spc="80">
                <a:solidFill>
                  <a:srgbClr val="00339A"/>
                </a:solidFill>
                <a:latin typeface="Wingdings 2" panose="22635452340000000000" pitchFamily="1"/>
              </a:rPr>
              <a:t>+ </a:t>
            </a:r>
            <a:r>
              <a:rPr lang="en-US" sz="2400" spc="80">
                <a:solidFill>
                  <a:srgbClr val="00339A"/>
                </a:solidFill>
                <a:latin typeface="Times New Roman" panose="22635452340000000000" pitchFamily="1"/>
              </a:rPr>
              <a:t>Studi non clinici </a:t>
            </a:r>
          </a:p>
          <a:p>
            <a:pPr marL="0" marR="0" indent="0" algn="l">
              <a:lnSpc>
                <a:spcPct val="95999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300" spc="40">
                <a:solidFill>
                  <a:srgbClr val="00339A"/>
                </a:solidFill>
                <a:latin typeface="Wingdings 2" panose="22635452340000000000" pitchFamily="1"/>
              </a:rPr>
              <a:t>+ </a:t>
            </a:r>
            <a:r>
              <a:rPr lang="en-US" sz="2400" spc="40">
                <a:solidFill>
                  <a:srgbClr val="00339A"/>
                </a:solidFill>
                <a:latin typeface="Times New Roman" panose="22635452340000000000" pitchFamily="1"/>
              </a:rPr>
              <a:t>Farmacologia non clinica </a:t>
            </a:r>
          </a:p>
          <a:p>
            <a:pPr marL="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" spc="0">
                <a:solidFill>
                  <a:srgbClr val="00339A"/>
                </a:solidFill>
                <a:latin typeface="Wingdings 2" panose="22635452340000000000" pitchFamily="1"/>
              </a:rPr>
              <a:t>+ </a:t>
            </a:r>
            <a:r>
              <a:rPr lang="en-US" sz="2400" spc="0">
                <a:solidFill>
                  <a:srgbClr val="00339A"/>
                </a:solidFill>
                <a:latin typeface="Times New Roman" panose="22635452340000000000" pitchFamily="1"/>
              </a:rPr>
              <a:t>Farmacocinetica e metabolismo negli animali </a:t>
            </a:r>
          </a:p>
          <a:p>
            <a:pPr marL="0" marR="0" indent="0" algn="l">
              <a:lnSpc>
                <a:spcPct val="95999"/>
              </a:lnSpc>
              <a:spcBef>
                <a:spcPts val="0"/>
              </a:spcBef>
              <a:spcAft>
                <a:spcPts val="180"/>
              </a:spcAft>
            </a:pPr>
            <a:r>
              <a:rPr lang="en-US" sz="300" spc="50">
                <a:solidFill>
                  <a:srgbClr val="00339A"/>
                </a:solidFill>
                <a:latin typeface="Wingdings 2" panose="22635452340000000000" pitchFamily="1"/>
              </a:rPr>
              <a:t>+ </a:t>
            </a:r>
            <a:r>
              <a:rPr lang="en-US" sz="2400" spc="50">
                <a:solidFill>
                  <a:srgbClr val="00339A"/>
                </a:solidFill>
                <a:latin typeface="Times New Roman" panose="22635452340000000000" pitchFamily="1"/>
              </a:rPr>
              <a:t>Tossicologia 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idx="10"/>
          </p:nvPr>
        </p:nvSpPr>
        <p:spPr>
          <a:xfrm>
            <a:off x="7052945" y="6720205"/>
            <a:ext cx="673735" cy="2863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78719"/>
              </a:lnSpc>
              <a:spcAft>
                <a:spcPts val="0"/>
              </a:spcAft>
            </a:pPr>
            <a:r>
              <a:rPr lang="en-US" sz="2400" spc="-55">
                <a:solidFill>
                  <a:srgbClr val="000000"/>
                </a:solidFill>
                <a:latin typeface="Times New Roman" panose="22635452340000000000" pitchFamily="1"/>
              </a:rPr>
              <a:t>segue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gnaposto testo 27"/>
          <p:cNvSpPr>
            <a:spLocks noGrp="1"/>
          </p:cNvSpPr>
          <p:nvPr>
            <p:ph type="body" idx="10"/>
          </p:nvPr>
        </p:nvSpPr>
        <p:spPr>
          <a:xfrm>
            <a:off x="755650" y="546100"/>
            <a:ext cx="9255760" cy="955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292608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800" b="1" spc="-114">
                <a:solidFill>
                  <a:srgbClr val="000000"/>
                </a:solidFill>
                <a:latin typeface="Times New Roman" panose="22635452340000000000" pitchFamily="1"/>
              </a:rPr>
              <a:t>Investigator’s Brochure </a:t>
            </a:r>
          </a:p>
          <a:p>
            <a:pPr marL="34290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70">
                <a:solidFill>
                  <a:srgbClr val="000000"/>
                </a:solidFill>
                <a:latin typeface="Times New Roman" panose="22635452340000000000" pitchFamily="1"/>
              </a:rPr>
              <a:t>Good Clinical Practice </a:t>
            </a:r>
          </a:p>
          <a:p>
            <a:pPr marL="39319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40">
                <a:solidFill>
                  <a:srgbClr val="000000"/>
                </a:solidFill>
                <a:latin typeface="Times New Roman" panose="22635452340000000000" pitchFamily="1"/>
              </a:rPr>
              <a:t>JM 15/07/97 </a:t>
            </a:r>
          </a:p>
        </p:txBody>
      </p:sp>
      <p:sp>
        <p:nvSpPr>
          <p:cNvPr id="29" name="Segnaposto testo 28"/>
          <p:cNvSpPr>
            <a:spLocks noGrp="1"/>
          </p:cNvSpPr>
          <p:nvPr>
            <p:ph type="body" idx="10"/>
          </p:nvPr>
        </p:nvSpPr>
        <p:spPr>
          <a:xfrm>
            <a:off x="755650" y="1501775"/>
            <a:ext cx="9162415" cy="5715635"/>
          </a:xfrm>
          <a:prstGeom prst="rect">
            <a:avLst/>
          </a:prstGeom>
          <a:solidFill>
            <a:srgbClr val="FFFEFB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32" name="Segnaposto testo 31"/>
          <p:cNvSpPr>
            <a:spLocks noGrp="1"/>
          </p:cNvSpPr>
          <p:nvPr>
            <p:ph type="body" idx="10"/>
          </p:nvPr>
        </p:nvSpPr>
        <p:spPr>
          <a:xfrm>
            <a:off x="1795145" y="1781175"/>
            <a:ext cx="5081270" cy="440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0239"/>
              </a:lnSpc>
              <a:spcAft>
                <a:spcPts val="0"/>
              </a:spcAft>
            </a:pPr>
            <a:r>
              <a:rPr lang="en-US" sz="3200" spc="-35">
                <a:solidFill>
                  <a:srgbClr val="000000"/>
                </a:solidFill>
                <a:latin typeface="Times New Roman" panose="22635452340000000000" pitchFamily="1"/>
              </a:rPr>
              <a:t>Come deve essere redatta? </a:t>
            </a:r>
            <a:r>
              <a:rPr lang="en-US" sz="1800" spc="-35">
                <a:solidFill>
                  <a:srgbClr val="000000"/>
                </a:solidFill>
                <a:latin typeface="Times New Roman" panose="22635452340000000000" pitchFamily="1"/>
              </a:rPr>
              <a:t>(segue) </a:t>
            </a:r>
          </a:p>
        </p:txBody>
      </p:sp>
      <p:sp>
        <p:nvSpPr>
          <p:cNvPr id="33" name="Segnaposto testo 32"/>
          <p:cNvSpPr>
            <a:spLocks noGrp="1"/>
          </p:cNvSpPr>
          <p:nvPr>
            <p:ph type="body" idx="10"/>
          </p:nvPr>
        </p:nvSpPr>
        <p:spPr>
          <a:xfrm>
            <a:off x="1810385" y="2664460"/>
            <a:ext cx="7412990" cy="29902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300" spc="110">
                <a:solidFill>
                  <a:srgbClr val="00339A"/>
                </a:solidFill>
                <a:latin typeface="Wingdings 2" panose="22635452340000000000" pitchFamily="1"/>
              </a:rPr>
              <a:t>+ </a:t>
            </a:r>
            <a:r>
              <a:rPr lang="en-US" sz="2800" spc="110">
                <a:solidFill>
                  <a:srgbClr val="00339A"/>
                </a:solidFill>
                <a:latin typeface="Times New Roman" panose="22635452340000000000" pitchFamily="1"/>
              </a:rPr>
              <a:t>Effetti nell’uomo </a:t>
            </a:r>
          </a:p>
          <a:p>
            <a:pPr marL="0" marR="0" indent="0" algn="l">
              <a:lnSpc>
                <a:spcPct val="83519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300" spc="50">
                <a:solidFill>
                  <a:srgbClr val="00339A"/>
                </a:solidFill>
                <a:latin typeface="Wingdings 2" panose="22635452340000000000" pitchFamily="1"/>
              </a:rPr>
              <a:t>+ </a:t>
            </a:r>
            <a:r>
              <a:rPr lang="en-US" sz="2800" spc="50">
                <a:solidFill>
                  <a:srgbClr val="00339A"/>
                </a:solidFill>
                <a:latin typeface="Times New Roman" panose="22635452340000000000" pitchFamily="1"/>
              </a:rPr>
              <a:t>Farmacocinetica e metabolismo nell’uomo </a:t>
            </a:r>
          </a:p>
          <a:p>
            <a:pPr marL="0" marR="0" indent="0" algn="l">
              <a:lnSpc>
                <a:spcPct val="83519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300" spc="80">
                <a:solidFill>
                  <a:srgbClr val="00339A"/>
                </a:solidFill>
                <a:latin typeface="Wingdings 2" panose="22635452340000000000" pitchFamily="1"/>
              </a:rPr>
              <a:t>+ </a:t>
            </a:r>
            <a:r>
              <a:rPr lang="en-US" sz="2800" spc="80">
                <a:solidFill>
                  <a:srgbClr val="00339A"/>
                </a:solidFill>
                <a:latin typeface="Times New Roman" panose="22635452340000000000" pitchFamily="1"/>
              </a:rPr>
              <a:t>Sicurezza ed efficacia </a:t>
            </a:r>
          </a:p>
          <a:p>
            <a:pPr marL="0" marR="0" indent="0" algn="ctr">
              <a:lnSpc>
                <a:spcPct val="95999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300" spc="10">
                <a:solidFill>
                  <a:srgbClr val="00339A"/>
                </a:solidFill>
                <a:latin typeface="Wingdings 2" panose="22635452340000000000" pitchFamily="1"/>
              </a:rPr>
              <a:t>+ </a:t>
            </a:r>
            <a:r>
              <a:rPr lang="en-US" sz="2800" spc="10">
                <a:solidFill>
                  <a:srgbClr val="00339A"/>
                </a:solidFill>
                <a:latin typeface="Times New Roman" panose="22635452340000000000" pitchFamily="1"/>
              </a:rPr>
              <a:t>Esperienze di commercializzazione del prodotto </a:t>
            </a:r>
          </a:p>
          <a:p>
            <a:pPr marL="0" marR="0" indent="0" algn="ctr">
              <a:lnSpc>
                <a:spcPct val="95999"/>
              </a:lnSpc>
              <a:spcBef>
                <a:spcPts val="720"/>
              </a:spcBef>
              <a:spcAft>
                <a:spcPts val="0"/>
              </a:spcAft>
            </a:pPr>
            <a:r>
              <a:rPr lang="en-US" sz="300" spc="20">
                <a:solidFill>
                  <a:srgbClr val="00339A"/>
                </a:solidFill>
                <a:latin typeface="Wingdings 2" panose="22635452340000000000" pitchFamily="1"/>
              </a:rPr>
              <a:t>+ </a:t>
            </a:r>
            <a:r>
              <a:rPr lang="en-US" sz="2800" spc="20">
                <a:solidFill>
                  <a:srgbClr val="00339A"/>
                </a:solidFill>
                <a:latin typeface="Times New Roman" panose="22635452340000000000" pitchFamily="1"/>
              </a:rPr>
              <a:t>Riassunto dei dati e guida per lo sperimentatore </a:t>
            </a:r>
          </a:p>
          <a:p>
            <a:pPr marL="0" marR="0" indent="0" algn="l">
              <a:lnSpc>
                <a:spcPct val="95999"/>
              </a:lnSpc>
              <a:spcBef>
                <a:spcPts val="900"/>
              </a:spcBef>
              <a:spcAft>
                <a:spcPts val="180"/>
              </a:spcAft>
            </a:pPr>
            <a:r>
              <a:rPr lang="en-US" sz="300" spc="60">
                <a:solidFill>
                  <a:srgbClr val="00339A"/>
                </a:solidFill>
                <a:latin typeface="Wingdings 2" panose="22635452340000000000" pitchFamily="1"/>
              </a:rPr>
              <a:t>+ </a:t>
            </a:r>
            <a:r>
              <a:rPr lang="en-US" sz="2800" spc="60">
                <a:solidFill>
                  <a:srgbClr val="00339A"/>
                </a:solidFill>
                <a:latin typeface="Times New Roman" panose="22635452340000000000" pitchFamily="1"/>
              </a:rPr>
              <a:t>Riferimenti bibliografici </a:t>
            </a:r>
          </a:p>
        </p:txBody>
      </p:sp>
      <p:sp>
        <p:nvSpPr>
          <p:cNvPr id="34" name="Segnaposto testo 33"/>
          <p:cNvSpPr>
            <a:spLocks noGrp="1"/>
          </p:cNvSpPr>
          <p:nvPr>
            <p:ph type="body" idx="10"/>
          </p:nvPr>
        </p:nvSpPr>
        <p:spPr>
          <a:xfrm>
            <a:off x="1771015" y="6216650"/>
            <a:ext cx="7540625" cy="5981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000" b="1" i="1" spc="-45">
                <a:solidFill>
                  <a:srgbClr val="00339A"/>
                </a:solidFill>
                <a:latin typeface="Times New Roman" panose="22635452340000000000" pitchFamily="1"/>
              </a:rPr>
              <a:t>Il tipo e l’ampiezza delle informazioni disponibili possono essere diversi </a:t>
            </a:r>
          </a:p>
          <a:p>
            <a:pPr marL="0" marR="0" indent="0" algn="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-40">
                <a:solidFill>
                  <a:srgbClr val="00339A"/>
                </a:solidFill>
                <a:latin typeface="Times New Roman" panose="22635452340000000000" pitchFamily="1"/>
              </a:rPr>
              <a:t>in relazione allo stadio di sviluppo del prodotto in sperimentazione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egnaposto testo 36"/>
          <p:cNvSpPr>
            <a:spLocks noGrp="1"/>
          </p:cNvSpPr>
          <p:nvPr>
            <p:ph type="body" idx="10"/>
          </p:nvPr>
        </p:nvSpPr>
        <p:spPr>
          <a:xfrm>
            <a:off x="755650" y="546100"/>
            <a:ext cx="9255760" cy="955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292608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800" b="1" spc="-114">
                <a:solidFill>
                  <a:srgbClr val="000000"/>
                </a:solidFill>
                <a:latin typeface="Times New Roman" panose="22635452340000000000" pitchFamily="1"/>
              </a:rPr>
              <a:t>Investigator’s Brochure </a:t>
            </a:r>
          </a:p>
          <a:p>
            <a:pPr marL="34290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70">
                <a:solidFill>
                  <a:srgbClr val="000000"/>
                </a:solidFill>
                <a:latin typeface="Times New Roman" panose="22635452340000000000" pitchFamily="1"/>
              </a:rPr>
              <a:t>Good Clinical Practice </a:t>
            </a:r>
          </a:p>
          <a:p>
            <a:pPr marL="39319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40">
                <a:solidFill>
                  <a:srgbClr val="000000"/>
                </a:solidFill>
                <a:latin typeface="Times New Roman" panose="22635452340000000000" pitchFamily="1"/>
              </a:rPr>
              <a:t>JM 15/07/97 </a:t>
            </a:r>
          </a:p>
        </p:txBody>
      </p:sp>
      <p:sp>
        <p:nvSpPr>
          <p:cNvPr id="38" name="Segnaposto testo 37"/>
          <p:cNvSpPr>
            <a:spLocks noGrp="1"/>
          </p:cNvSpPr>
          <p:nvPr>
            <p:ph type="body" idx="10"/>
          </p:nvPr>
        </p:nvSpPr>
        <p:spPr>
          <a:xfrm>
            <a:off x="755650" y="341630"/>
            <a:ext cx="9162415" cy="6875780"/>
          </a:xfrm>
          <a:prstGeom prst="rect">
            <a:avLst/>
          </a:prstGeom>
          <a:solidFill>
            <a:srgbClr val="FFFEFB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41" name="Segnaposto testo 40"/>
          <p:cNvSpPr>
            <a:spLocks noGrp="1"/>
          </p:cNvSpPr>
          <p:nvPr>
            <p:ph type="body" idx="10"/>
          </p:nvPr>
        </p:nvSpPr>
        <p:spPr>
          <a:xfrm>
            <a:off x="3696970" y="884555"/>
            <a:ext cx="3352800" cy="10960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4300" rIns="0" bIns="0" anchor="t">
            <a:normAutofit fontScale="90000"/>
          </a:bodyPr>
          <a:lstStyle/>
          <a:p>
            <a:pPr marL="169164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Times New Roman" panose="22635452340000000000" pitchFamily="1"/>
              </a:rPr>
              <a:t>’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114">
                <a:solidFill>
                  <a:srgbClr val="000000"/>
                </a:solidFill>
                <a:latin typeface="Times New Roman" panose="22635452340000000000" pitchFamily="1"/>
              </a:rPr>
              <a:t>Investigator</a:t>
            </a:r>
            <a:r>
              <a:rPr lang="en-US" sz="2800" spc="-65">
                <a:solidFill>
                  <a:srgbClr val="000000"/>
                </a:solidFill>
                <a:latin typeface="Times New Roman" panose="22635452340000000000" pitchFamily="1"/>
              </a:rPr>
              <a:t>’</a:t>
            </a:r>
            <a:r>
              <a:rPr lang="en-US" sz="2800" b="1" spc="-114">
                <a:solidFill>
                  <a:srgbClr val="000000"/>
                </a:solidFill>
                <a:latin typeface="Times New Roman" panose="22635452340000000000" pitchFamily="1"/>
              </a:rPr>
              <a:t>s Brochure </a:t>
            </a:r>
          </a:p>
          <a:p>
            <a:pPr marL="548640" marR="0" indent="0" algn="l">
              <a:lnSpc>
                <a:spcPts val="1800"/>
              </a:lnSpc>
              <a:spcBef>
                <a:spcPts val="720"/>
              </a:spcBef>
              <a:spcAft>
                <a:spcPts val="0"/>
              </a:spcAft>
            </a:pPr>
            <a:r>
              <a:rPr lang="en-US" sz="2000" b="1" i="1" spc="70">
                <a:solidFill>
                  <a:srgbClr val="000000"/>
                </a:solidFill>
                <a:latin typeface="Times New Roman" panose="22635452340000000000" pitchFamily="1"/>
              </a:rPr>
              <a:t>Good Clinical Practice </a:t>
            </a:r>
          </a:p>
          <a:p>
            <a:pPr marL="0" marR="0" indent="0" algn="ctr">
              <a:lnSpc>
                <a:spcPts val="2100"/>
              </a:lnSpc>
              <a:spcBef>
                <a:spcPts val="540"/>
              </a:spcBef>
              <a:spcAft>
                <a:spcPts val="0"/>
              </a:spcAft>
            </a:pPr>
            <a:r>
              <a:rPr lang="en-US" sz="2000" b="1" i="1" spc="0">
                <a:solidFill>
                  <a:srgbClr val="000000"/>
                </a:solidFill>
                <a:latin typeface="Times New Roman" panose="22635452340000000000" pitchFamily="1"/>
              </a:rPr>
              <a:t>DW 15/07/97 </a:t>
            </a:r>
          </a:p>
        </p:txBody>
      </p:sp>
      <p:sp>
        <p:nvSpPr>
          <p:cNvPr id="42" name="Segnaposto testo 41"/>
          <p:cNvSpPr>
            <a:spLocks noGrp="1"/>
          </p:cNvSpPr>
          <p:nvPr>
            <p:ph type="body" idx="10"/>
          </p:nvPr>
        </p:nvSpPr>
        <p:spPr>
          <a:xfrm>
            <a:off x="1786255" y="2305050"/>
            <a:ext cx="7089775" cy="414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800" spc="-25">
                <a:solidFill>
                  <a:srgbClr val="000000"/>
                </a:solidFill>
                <a:latin typeface="Times New Roman" panose="22635452340000000000" pitchFamily="1"/>
              </a:rPr>
              <a:t>E se lo studio riguarda un farmaco in commercio? </a:t>
            </a:r>
          </a:p>
        </p:txBody>
      </p:sp>
      <p:sp>
        <p:nvSpPr>
          <p:cNvPr id="43" name="Segnaposto testo 42"/>
          <p:cNvSpPr>
            <a:spLocks noGrp="1"/>
          </p:cNvSpPr>
          <p:nvPr>
            <p:ph type="body" idx="10"/>
          </p:nvPr>
        </p:nvSpPr>
        <p:spPr>
          <a:xfrm>
            <a:off x="1804670" y="3294380"/>
            <a:ext cx="7360920" cy="676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300" spc="45">
                <a:solidFill>
                  <a:srgbClr val="FF9A00"/>
                </a:solidFill>
                <a:latin typeface="Wingdings" panose="22635452340000000000" pitchFamily="2"/>
              </a:rPr>
              <a:t>4 </a:t>
            </a:r>
            <a:r>
              <a:rPr lang="en-US" sz="2400" b="1" spc="45">
                <a:solidFill>
                  <a:srgbClr val="FF9A00"/>
                </a:solidFill>
                <a:latin typeface="Times New Roman" panose="22635452340000000000" pitchFamily="1"/>
              </a:rPr>
              <a:t>Per l’indicazione già autorizzata</a:t>
            </a:r>
            <a:r>
              <a:rPr lang="en-US" sz="2400" b="1" spc="45">
                <a:solidFill>
                  <a:srgbClr val="00339A"/>
                </a:solidFill>
                <a:latin typeface="Times New Roman" panose="22635452340000000000" pitchFamily="1"/>
              </a:rPr>
              <a:t> l’IB può non essere </a:t>
            </a:r>
          </a:p>
          <a:p>
            <a:pPr marL="594360" marR="0" indent="0" algn="l">
              <a:lnSpc>
                <a:spcPct val="81599"/>
              </a:lnSpc>
              <a:spcBef>
                <a:spcPts val="0"/>
              </a:spcBef>
              <a:spcAft>
                <a:spcPts val="180"/>
              </a:spcAft>
            </a:pPr>
            <a:r>
              <a:rPr lang="en-US" sz="2400" b="1" spc="-50">
                <a:solidFill>
                  <a:srgbClr val="00339A"/>
                </a:solidFill>
                <a:latin typeface="Times New Roman" panose="22635452340000000000" pitchFamily="1"/>
              </a:rPr>
              <a:t>necessaria: è sufficiente la scheda tecnica </a:t>
            </a:r>
          </a:p>
        </p:txBody>
      </p:sp>
      <p:sp>
        <p:nvSpPr>
          <p:cNvPr id="44" name="Segnaposto testo 43"/>
          <p:cNvSpPr>
            <a:spLocks noGrp="1"/>
          </p:cNvSpPr>
          <p:nvPr>
            <p:ph type="body" idx="10"/>
          </p:nvPr>
        </p:nvSpPr>
        <p:spPr>
          <a:xfrm>
            <a:off x="1801495" y="4535170"/>
            <a:ext cx="7211695" cy="10966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300" b="1" spc="65">
                <a:solidFill>
                  <a:srgbClr val="FF9A00"/>
                </a:solidFill>
                <a:latin typeface="Wingdings" panose="22635452340000000000" pitchFamily="2"/>
              </a:rPr>
              <a:t>4 </a:t>
            </a:r>
            <a:r>
              <a:rPr lang="en-US" sz="2400" b="1" spc="65">
                <a:solidFill>
                  <a:srgbClr val="FF9A00"/>
                </a:solidFill>
                <a:latin typeface="Times New Roman" panose="22635452340000000000" pitchFamily="1"/>
              </a:rPr>
              <a:t>Per un nuovo impiego (cioè una nuova indicazione) </a:t>
            </a:r>
          </a:p>
          <a:p>
            <a:pPr marL="0" marR="0" indent="0" algn="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-50">
                <a:solidFill>
                  <a:srgbClr val="00339A"/>
                </a:solidFill>
                <a:latin typeface="Times New Roman" panose="22635452340000000000" pitchFamily="1"/>
              </a:rPr>
              <a:t>deve essere preparata una specifica IB per il nuovo </a:t>
            </a:r>
          </a:p>
          <a:p>
            <a:pPr marL="594360" marR="0" indent="0" algn="l">
              <a:lnSpc>
                <a:spcPct val="95999"/>
              </a:lnSpc>
              <a:spcBef>
                <a:spcPts val="0"/>
              </a:spcBef>
              <a:spcAft>
                <a:spcPts val="360"/>
              </a:spcAft>
            </a:pPr>
            <a:r>
              <a:rPr lang="en-US" sz="2400" b="1" spc="0">
                <a:solidFill>
                  <a:srgbClr val="00339A"/>
                </a:solidFill>
                <a:latin typeface="Times New Roman" panose="22635452340000000000" pitchFamily="1"/>
              </a:rPr>
              <a:t>impiego proposto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egnaposto testo 46"/>
          <p:cNvSpPr>
            <a:spLocks noGrp="1"/>
          </p:cNvSpPr>
          <p:nvPr>
            <p:ph type="body" idx="10"/>
          </p:nvPr>
        </p:nvSpPr>
        <p:spPr>
          <a:xfrm>
            <a:off x="935990" y="967105"/>
            <a:ext cx="8895080" cy="9607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292608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800" b="1" spc="-114">
                <a:solidFill>
                  <a:srgbClr val="000000"/>
                </a:solidFill>
                <a:latin typeface="Times New Roman" panose="22635452340000000000" pitchFamily="1"/>
              </a:rPr>
              <a:t>Investigator’s Brochure </a:t>
            </a:r>
          </a:p>
          <a:p>
            <a:pPr marL="34290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70">
                <a:solidFill>
                  <a:srgbClr val="000000"/>
                </a:solidFill>
                <a:latin typeface="Times New Roman" panose="22635452340000000000" pitchFamily="1"/>
              </a:rPr>
              <a:t>Good Clinical Practice </a:t>
            </a:r>
          </a:p>
          <a:p>
            <a:pPr marL="39319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0">
                <a:solidFill>
                  <a:srgbClr val="000000"/>
                </a:solidFill>
                <a:latin typeface="Times New Roman" panose="22635452340000000000" pitchFamily="1"/>
              </a:rPr>
              <a:t>DM 15/07/97 </a:t>
            </a:r>
          </a:p>
        </p:txBody>
      </p:sp>
      <p:sp>
        <p:nvSpPr>
          <p:cNvPr id="48" name="Segnaposto testo 47"/>
          <p:cNvSpPr>
            <a:spLocks noGrp="1"/>
          </p:cNvSpPr>
          <p:nvPr>
            <p:ph type="body" idx="10"/>
          </p:nvPr>
        </p:nvSpPr>
        <p:spPr>
          <a:xfrm>
            <a:off x="755650" y="1858645"/>
            <a:ext cx="9162415" cy="5358765"/>
          </a:xfrm>
          <a:prstGeom prst="rect">
            <a:avLst/>
          </a:prstGeom>
          <a:solidFill>
            <a:srgbClr val="FFFEFB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51" name="Segnaposto testo 50"/>
          <p:cNvSpPr>
            <a:spLocks noGrp="1"/>
          </p:cNvSpPr>
          <p:nvPr>
            <p:ph type="body" idx="10"/>
          </p:nvPr>
        </p:nvSpPr>
        <p:spPr>
          <a:xfrm>
            <a:off x="1789430" y="2340610"/>
            <a:ext cx="7202170" cy="28035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400" spc="-50">
                <a:solidFill>
                  <a:srgbClr val="000000"/>
                </a:solidFill>
                <a:latin typeface="Times New Roman" panose="22635452340000000000" pitchFamily="1"/>
              </a:rPr>
              <a:t>Ogni quanto tempo deve essere aggiornata? </a:t>
            </a:r>
          </a:p>
          <a:p>
            <a:pPr marL="0" marR="0" indent="0" algn="ct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" b="1" spc="-20">
                <a:solidFill>
                  <a:srgbClr val="FF9A00"/>
                </a:solidFill>
                <a:latin typeface="Wingdings" panose="22635452340000000000" pitchFamily="2"/>
              </a:rPr>
              <a:t>5</a:t>
            </a:r>
            <a:r>
              <a:rPr lang="en-US" sz="2400" b="1" spc="-20">
                <a:solidFill>
                  <a:srgbClr val="00339A"/>
                </a:solidFill>
                <a:latin typeface="Times New Roman" panose="22635452340000000000" pitchFamily="1"/>
              </a:rPr>
              <a:t> Almeno una volta l’anno e sottoposta a revisione per </a:t>
            </a:r>
          </a:p>
          <a:p>
            <a:pPr marL="0" marR="0" indent="0" algn="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-50">
                <a:solidFill>
                  <a:srgbClr val="00339A"/>
                </a:solidFill>
                <a:latin typeface="Times New Roman" panose="22635452340000000000" pitchFamily="1"/>
              </a:rPr>
              <a:t>quanto necessario in accordo alle procedure scritte </a:t>
            </a:r>
          </a:p>
          <a:p>
            <a:pPr marL="59436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9A"/>
                </a:solidFill>
                <a:latin typeface="Times New Roman" panose="22635452340000000000" pitchFamily="1"/>
              </a:rPr>
              <a:t>dello sponsor </a:t>
            </a:r>
          </a:p>
          <a:p>
            <a:pPr marL="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" spc="30">
                <a:solidFill>
                  <a:srgbClr val="00339A"/>
                </a:solidFill>
                <a:latin typeface="Wingdings" panose="22635452340000000000" pitchFamily="2"/>
              </a:rPr>
              <a:t>5 </a:t>
            </a:r>
            <a:r>
              <a:rPr lang="en-US" sz="2400" b="1" spc="30">
                <a:solidFill>
                  <a:srgbClr val="00339A"/>
                </a:solidFill>
                <a:latin typeface="Times New Roman" panose="22635452340000000000" pitchFamily="1"/>
              </a:rPr>
              <a:t>In relazione allo stadio di sviluppo del prodotto o </a:t>
            </a:r>
          </a:p>
          <a:p>
            <a:pPr marL="0" marR="68580" indent="0" algn="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-50">
                <a:solidFill>
                  <a:srgbClr val="00339A"/>
                </a:solidFill>
                <a:latin typeface="Times New Roman" panose="22635452340000000000" pitchFamily="1"/>
              </a:rPr>
              <a:t>nel caso si rendano disponibili nuove informazioni </a:t>
            </a:r>
          </a:p>
          <a:p>
            <a:pPr marL="59436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-50">
                <a:solidFill>
                  <a:srgbClr val="00339A"/>
                </a:solidFill>
                <a:latin typeface="Times New Roman" panose="22635452340000000000" pitchFamily="1"/>
              </a:rPr>
              <a:t>rilevanti, una revisione più frequente può essere </a:t>
            </a:r>
          </a:p>
          <a:p>
            <a:pPr marL="59436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9A"/>
                </a:solidFill>
                <a:latin typeface="Times New Roman" panose="22635452340000000000" pitchFamily="1"/>
              </a:rPr>
              <a:t>appropriata </a:t>
            </a:r>
          </a:p>
        </p:txBody>
      </p:sp>
      <p:sp>
        <p:nvSpPr>
          <p:cNvPr id="52" name="Segnaposto testo 51"/>
          <p:cNvSpPr>
            <a:spLocks noGrp="1"/>
          </p:cNvSpPr>
          <p:nvPr>
            <p:ph type="body" idx="10"/>
          </p:nvPr>
        </p:nvSpPr>
        <p:spPr>
          <a:xfrm>
            <a:off x="1771015" y="5574030"/>
            <a:ext cx="7293610" cy="10642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3119"/>
              </a:lnSpc>
              <a:spcAft>
                <a:spcPts val="0"/>
              </a:spcAft>
            </a:pPr>
            <a:r>
              <a:rPr lang="en-US" sz="2000" b="1" i="1" spc="-50">
                <a:solidFill>
                  <a:srgbClr val="00339A"/>
                </a:solidFill>
                <a:latin typeface="Times New Roman" panose="22635452340000000000" pitchFamily="1"/>
              </a:rPr>
              <a:t>Nuove informazioni di rilievo possono essere così importanti da dover </a:t>
            </a:r>
          </a:p>
          <a:p>
            <a:pPr marL="0" marR="22860" indent="0" algn="r">
              <a:lnSpc>
                <a:spcPct val="902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-40">
                <a:solidFill>
                  <a:srgbClr val="00339A"/>
                </a:solidFill>
                <a:latin typeface="Times New Roman" panose="22635452340000000000" pitchFamily="1"/>
              </a:rPr>
              <a:t>essere comunicate agli sperimentatori e possibilmente ai CE e/o </a:t>
            </a:r>
          </a:p>
          <a:p>
            <a:pPr marL="594360" marR="0" indent="0" algn="l">
              <a:lnSpc>
                <a:spcPct val="902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-40">
                <a:solidFill>
                  <a:srgbClr val="00339A"/>
                </a:solidFill>
                <a:latin typeface="Times New Roman" panose="22635452340000000000" pitchFamily="1"/>
              </a:rPr>
              <a:t>alle autorità regolatorie ancor prima di essere incluse nell’IB </a:t>
            </a:r>
          </a:p>
          <a:p>
            <a:pPr marL="594360" marR="0" indent="0" algn="l">
              <a:lnSpc>
                <a:spcPct val="758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0">
                <a:solidFill>
                  <a:srgbClr val="00339A"/>
                </a:solidFill>
                <a:latin typeface="Times New Roman" panose="22635452340000000000" pitchFamily="1"/>
              </a:rPr>
              <a:t>revisionata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egnaposto testo 54"/>
          <p:cNvSpPr>
            <a:spLocks noGrp="1"/>
          </p:cNvSpPr>
          <p:nvPr>
            <p:ph type="body" idx="10"/>
          </p:nvPr>
        </p:nvSpPr>
        <p:spPr>
          <a:xfrm>
            <a:off x="935990" y="967105"/>
            <a:ext cx="8895080" cy="9607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292608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800" b="1" spc="-114">
                <a:solidFill>
                  <a:srgbClr val="000000"/>
                </a:solidFill>
                <a:latin typeface="Times New Roman" panose="22635452340000000000" pitchFamily="1"/>
              </a:rPr>
              <a:t>Investigator’s Brochure </a:t>
            </a:r>
          </a:p>
          <a:p>
            <a:pPr marL="34290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70">
                <a:solidFill>
                  <a:srgbClr val="000000"/>
                </a:solidFill>
                <a:latin typeface="Times New Roman" panose="22635452340000000000" pitchFamily="1"/>
              </a:rPr>
              <a:t>Good Clinical Practice </a:t>
            </a:r>
          </a:p>
          <a:p>
            <a:pPr marL="39319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0">
                <a:solidFill>
                  <a:srgbClr val="000000"/>
                </a:solidFill>
                <a:latin typeface="Times New Roman" panose="22635452340000000000" pitchFamily="1"/>
              </a:rPr>
              <a:t>DM 15/07/97 </a:t>
            </a:r>
          </a:p>
        </p:txBody>
      </p:sp>
      <p:sp>
        <p:nvSpPr>
          <p:cNvPr id="56" name="Segnaposto testo 55"/>
          <p:cNvSpPr>
            <a:spLocks noGrp="1"/>
          </p:cNvSpPr>
          <p:nvPr>
            <p:ph type="body" idx="10"/>
          </p:nvPr>
        </p:nvSpPr>
        <p:spPr>
          <a:xfrm>
            <a:off x="755650" y="341630"/>
            <a:ext cx="9162415" cy="6875780"/>
          </a:xfrm>
          <a:prstGeom prst="rect">
            <a:avLst/>
          </a:prstGeom>
          <a:solidFill>
            <a:srgbClr val="FFFEFB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59" name="Segnaposto testo 58"/>
          <p:cNvSpPr>
            <a:spLocks noGrp="1"/>
          </p:cNvSpPr>
          <p:nvPr>
            <p:ph type="body" idx="10"/>
          </p:nvPr>
        </p:nvSpPr>
        <p:spPr>
          <a:xfrm>
            <a:off x="3696970" y="967105"/>
            <a:ext cx="3352800" cy="952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ctr">
              <a:lnSpc>
                <a:spcPts val="3100"/>
              </a:lnSpc>
              <a:spcAft>
                <a:spcPts val="0"/>
              </a:spcAft>
            </a:pPr>
            <a:r>
              <a:rPr lang="en-US" sz="2800" b="1" spc="-114">
                <a:solidFill>
                  <a:srgbClr val="000000"/>
                </a:solidFill>
                <a:latin typeface="Times New Roman" panose="22635452340000000000" pitchFamily="1"/>
              </a:rPr>
              <a:t>Investigator’s Brochure </a:t>
            </a:r>
          </a:p>
          <a:p>
            <a:pPr marL="0" marR="0" indent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70">
                <a:solidFill>
                  <a:srgbClr val="000000"/>
                </a:solidFill>
                <a:latin typeface="Times New Roman" panose="22635452340000000000" pitchFamily="1"/>
              </a:rPr>
              <a:t>Good Clinical Practice </a:t>
            </a:r>
          </a:p>
          <a:p>
            <a:pPr marL="0" marR="0" indent="0" algn="ctr">
              <a:lnSpc>
                <a:spcPts val="2100"/>
              </a:lnSpc>
              <a:spcBef>
                <a:spcPts val="540"/>
              </a:spcBef>
              <a:spcAft>
                <a:spcPts val="0"/>
              </a:spcAft>
            </a:pPr>
            <a:r>
              <a:rPr lang="en-US" sz="2000" b="1" i="1" spc="0">
                <a:solidFill>
                  <a:srgbClr val="000000"/>
                </a:solidFill>
                <a:latin typeface="Times New Roman" panose="22635452340000000000" pitchFamily="1"/>
              </a:rPr>
              <a:t>DM 15/07/97 </a:t>
            </a:r>
          </a:p>
        </p:txBody>
      </p:sp>
      <p:sp>
        <p:nvSpPr>
          <p:cNvPr id="60" name="Segnaposto testo 59"/>
          <p:cNvSpPr>
            <a:spLocks noGrp="1"/>
          </p:cNvSpPr>
          <p:nvPr>
            <p:ph type="body" idx="10"/>
          </p:nvPr>
        </p:nvSpPr>
        <p:spPr>
          <a:xfrm>
            <a:off x="1710055" y="2228850"/>
            <a:ext cx="5102225" cy="414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800" spc="-70">
                <a:solidFill>
                  <a:srgbClr val="000000"/>
                </a:solidFill>
                <a:latin typeface="Times New Roman" panose="22635452340000000000" pitchFamily="1"/>
              </a:rPr>
              <a:t>Responsabilità </a:t>
            </a:r>
            <a:r>
              <a:rPr lang="en-US" sz="2000" i="1" spc="-70">
                <a:solidFill>
                  <a:srgbClr val="000000"/>
                </a:solidFill>
                <a:latin typeface="Times New Roman" panose="22635452340000000000" pitchFamily="1"/>
              </a:rPr>
              <a:t>(nel caso di studi dipendenti) </a:t>
            </a:r>
          </a:p>
        </p:txBody>
      </p:sp>
      <p:sp>
        <p:nvSpPr>
          <p:cNvPr id="61" name="Segnaposto testo 60"/>
          <p:cNvSpPr>
            <a:spLocks noGrp="1"/>
          </p:cNvSpPr>
          <p:nvPr>
            <p:ph type="body" idx="10"/>
          </p:nvPr>
        </p:nvSpPr>
        <p:spPr>
          <a:xfrm>
            <a:off x="1728470" y="3072130"/>
            <a:ext cx="7241540" cy="7308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300" spc="-10">
                <a:solidFill>
                  <a:srgbClr val="FF9A00"/>
                </a:solidFill>
                <a:latin typeface="Wingdings" panose="22635452340000000000" pitchFamily="2"/>
              </a:rPr>
              <a:t>5</a:t>
            </a:r>
            <a:r>
              <a:rPr lang="en-US" sz="2400" b="1" spc="-10">
                <a:solidFill>
                  <a:srgbClr val="FF9A00"/>
                </a:solidFill>
                <a:latin typeface="Times New Roman" panose="22635452340000000000" pitchFamily="1"/>
              </a:rPr>
              <a:t>Sponsor –</a:t>
            </a:r>
            <a:r>
              <a:rPr lang="en-US" sz="2400" b="1" spc="-10">
                <a:solidFill>
                  <a:srgbClr val="00339A"/>
                </a:solidFill>
                <a:latin typeface="Times New Roman" panose="22635452340000000000" pitchFamily="1"/>
              </a:rPr>
              <a:t> Assicurare che l’aggiornamento dell’IB sia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180"/>
              </a:spcAft>
            </a:pPr>
            <a:r>
              <a:rPr lang="en-US" sz="2400" b="1" spc="-50">
                <a:solidFill>
                  <a:srgbClr val="00339A"/>
                </a:solidFill>
                <a:latin typeface="Times New Roman" panose="22635452340000000000" pitchFamily="1"/>
              </a:rPr>
              <a:t>reso disponibile agli sperimentatori </a:t>
            </a:r>
          </a:p>
        </p:txBody>
      </p:sp>
      <p:sp>
        <p:nvSpPr>
          <p:cNvPr id="62" name="Segnaposto testo 61"/>
          <p:cNvSpPr>
            <a:spLocks noGrp="1"/>
          </p:cNvSpPr>
          <p:nvPr>
            <p:ph type="body" idx="10"/>
          </p:nvPr>
        </p:nvSpPr>
        <p:spPr>
          <a:xfrm>
            <a:off x="1728470" y="4751070"/>
            <a:ext cx="6522720" cy="365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300" spc="-5">
                <a:solidFill>
                  <a:srgbClr val="FF9A00"/>
                </a:solidFill>
                <a:latin typeface="Wingdings" panose="22635452340000000000" pitchFamily="2"/>
              </a:rPr>
              <a:t>S</a:t>
            </a:r>
            <a:r>
              <a:rPr lang="en-US" sz="2400" b="1" spc="-5">
                <a:solidFill>
                  <a:srgbClr val="FF9A00"/>
                </a:solidFill>
                <a:latin typeface="Times New Roman" panose="22635452340000000000" pitchFamily="1"/>
              </a:rPr>
              <a:t>Sperimentatore –</a:t>
            </a:r>
            <a:r>
              <a:rPr lang="en-US" sz="2400" b="1" spc="-5">
                <a:solidFill>
                  <a:srgbClr val="00339A"/>
                </a:solidFill>
                <a:latin typeface="Times New Roman" panose="22635452340000000000" pitchFamily="1"/>
              </a:rPr>
              <a:t> Fornire l’IB aggiornata al CE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egnaposto testo 64"/>
          <p:cNvSpPr>
            <a:spLocks noGrp="1"/>
          </p:cNvSpPr>
          <p:nvPr>
            <p:ph type="body" idx="10"/>
          </p:nvPr>
        </p:nvSpPr>
        <p:spPr>
          <a:xfrm>
            <a:off x="935990" y="967105"/>
            <a:ext cx="8895080" cy="9607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292608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800" b="1" spc="-114">
                <a:solidFill>
                  <a:srgbClr val="000000"/>
                </a:solidFill>
                <a:latin typeface="Times New Roman" panose="22635452340000000000" pitchFamily="1"/>
              </a:rPr>
              <a:t>Investigator’s Brochure </a:t>
            </a:r>
          </a:p>
          <a:p>
            <a:pPr marL="34290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70">
                <a:solidFill>
                  <a:srgbClr val="000000"/>
                </a:solidFill>
                <a:latin typeface="Times New Roman" panose="22635452340000000000" pitchFamily="1"/>
              </a:rPr>
              <a:t>Good Clinical Practice </a:t>
            </a:r>
          </a:p>
          <a:p>
            <a:pPr marL="39319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0">
                <a:solidFill>
                  <a:srgbClr val="000000"/>
                </a:solidFill>
                <a:latin typeface="Times New Roman" panose="22635452340000000000" pitchFamily="1"/>
              </a:rPr>
              <a:t>DM 15/07/97 </a:t>
            </a:r>
          </a:p>
        </p:txBody>
      </p:sp>
      <p:sp>
        <p:nvSpPr>
          <p:cNvPr id="66" name="Segnaposto testo 65"/>
          <p:cNvSpPr>
            <a:spLocks noGrp="1"/>
          </p:cNvSpPr>
          <p:nvPr>
            <p:ph type="body" idx="10"/>
          </p:nvPr>
        </p:nvSpPr>
        <p:spPr>
          <a:xfrm>
            <a:off x="755650" y="1927860"/>
            <a:ext cx="8869680" cy="5289550"/>
          </a:xfrm>
          <a:prstGeom prst="rect">
            <a:avLst/>
          </a:prstGeom>
          <a:solidFill>
            <a:srgbClr val="FFFEF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69" name="Segnaposto testo 68"/>
          <p:cNvSpPr>
            <a:spLocks noGrp="1"/>
          </p:cNvSpPr>
          <p:nvPr>
            <p:ph type="body" idx="10"/>
          </p:nvPr>
        </p:nvSpPr>
        <p:spPr>
          <a:xfrm>
            <a:off x="2002790" y="2463165"/>
            <a:ext cx="5297170" cy="417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800" spc="-65">
                <a:solidFill>
                  <a:srgbClr val="000000"/>
                </a:solidFill>
                <a:latin typeface="Times New Roman" panose="22635452340000000000" pitchFamily="1"/>
              </a:rPr>
              <a:t>Responsabilità </a:t>
            </a:r>
            <a:r>
              <a:rPr lang="en-US" sz="2000" i="1" spc="-65">
                <a:solidFill>
                  <a:srgbClr val="000000"/>
                </a:solidFill>
                <a:latin typeface="Times New Roman" panose="22635452340000000000" pitchFamily="1"/>
              </a:rPr>
              <a:t>(nel caso di studi indipendenti) </a:t>
            </a:r>
          </a:p>
        </p:txBody>
      </p:sp>
      <p:sp>
        <p:nvSpPr>
          <p:cNvPr id="70" name="Segnaposto testo 69"/>
          <p:cNvSpPr>
            <a:spLocks noGrp="1"/>
          </p:cNvSpPr>
          <p:nvPr>
            <p:ph type="body" idx="10"/>
          </p:nvPr>
        </p:nvSpPr>
        <p:spPr>
          <a:xfrm>
            <a:off x="1576070" y="3251835"/>
            <a:ext cx="6656705" cy="965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7919"/>
              </a:lnSpc>
              <a:spcAft>
                <a:spcPts val="0"/>
              </a:spcAft>
            </a:pPr>
            <a:r>
              <a:rPr lang="en-US" sz="300" spc="-10">
                <a:solidFill>
                  <a:srgbClr val="FF9A00"/>
                </a:solidFill>
                <a:latin typeface="Wingdings" panose="22635452340000000000" pitchFamily="2"/>
              </a:rPr>
              <a:t>5</a:t>
            </a:r>
            <a:r>
              <a:rPr lang="en-US" sz="2400" b="1" spc="-10">
                <a:solidFill>
                  <a:srgbClr val="FF9A00"/>
                </a:solidFill>
                <a:latin typeface="Times New Roman" panose="22635452340000000000" pitchFamily="1"/>
              </a:rPr>
              <a:t>Sperimentatore-sponsor</a:t>
            </a:r>
            <a:r>
              <a:rPr lang="en-US" sz="2400" b="1" spc="-10">
                <a:solidFill>
                  <a:srgbClr val="00339A"/>
                </a:solidFill>
                <a:latin typeface="Times New Roman" panose="22635452340000000000" pitchFamily="1"/>
              </a:rPr>
              <a:t> Deve accertare di poter </a:t>
            </a:r>
          </a:p>
          <a:p>
            <a:pPr marL="0" marR="0" indent="0" algn="ctr">
              <a:lnSpc>
                <a:spcPct val="8927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-50">
                <a:solidFill>
                  <a:srgbClr val="00339A"/>
                </a:solidFill>
                <a:latin typeface="Times New Roman" panose="22635452340000000000" pitchFamily="1"/>
              </a:rPr>
              <a:t>disporre di un dossier sul prodotto fornito dal </a:t>
            </a:r>
          </a:p>
          <a:p>
            <a:pPr marL="320040" marR="0" indent="0" algn="l">
              <a:lnSpc>
                <a:spcPct val="767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-50">
                <a:solidFill>
                  <a:srgbClr val="00339A"/>
                </a:solidFill>
                <a:latin typeface="Times New Roman" panose="22635452340000000000" pitchFamily="1"/>
              </a:rPr>
              <a:t>fabbricante commerciale </a:t>
            </a:r>
          </a:p>
        </p:txBody>
      </p:sp>
      <p:sp>
        <p:nvSpPr>
          <p:cNvPr id="71" name="Segnaposto testo 70"/>
          <p:cNvSpPr>
            <a:spLocks noGrp="1"/>
          </p:cNvSpPr>
          <p:nvPr>
            <p:ph type="body" idx="10"/>
          </p:nvPr>
        </p:nvSpPr>
        <p:spPr>
          <a:xfrm>
            <a:off x="1542415" y="4707890"/>
            <a:ext cx="7308850" cy="13392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3119"/>
              </a:lnSpc>
              <a:spcAft>
                <a:spcPts val="0"/>
              </a:spcAft>
            </a:pPr>
            <a:r>
              <a:rPr lang="en-US" sz="2000" b="1" i="1" spc="-35">
                <a:solidFill>
                  <a:srgbClr val="00339A"/>
                </a:solidFill>
                <a:latin typeface="Times New Roman" panose="22635452340000000000" pitchFamily="1"/>
              </a:rPr>
              <a:t>Nel caso in cui la preparazione di una IB formale sia inattuabile, lo </a:t>
            </a:r>
          </a:p>
          <a:p>
            <a:pPr marL="0" marR="114300" indent="0" algn="r">
              <a:lnSpc>
                <a:spcPct val="902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-40">
                <a:solidFill>
                  <a:srgbClr val="00339A"/>
                </a:solidFill>
                <a:latin typeface="Times New Roman" panose="22635452340000000000" pitchFamily="1"/>
              </a:rPr>
              <a:t>sperimentatore-sponsor deve ampliare, in sostituzione della IB, la </a:t>
            </a:r>
          </a:p>
          <a:p>
            <a:pPr marL="320040" marR="0" indent="0" algn="l">
              <a:lnSpc>
                <a:spcPct val="902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-40">
                <a:solidFill>
                  <a:srgbClr val="00339A"/>
                </a:solidFill>
                <a:latin typeface="Times New Roman" panose="22635452340000000000" pitchFamily="1"/>
              </a:rPr>
              <a:t>sezione del protocollo clinico riguardante le informazioni </a:t>
            </a:r>
          </a:p>
          <a:p>
            <a:pPr marL="0" marR="0" indent="0" algn="r">
              <a:lnSpc>
                <a:spcPct val="902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-40">
                <a:solidFill>
                  <a:srgbClr val="00339A"/>
                </a:solidFill>
                <a:latin typeface="Times New Roman" panose="22635452340000000000" pitchFamily="1"/>
              </a:rPr>
              <a:t>retrospettive e contenente le informazioni di minima descritte nelle </a:t>
            </a:r>
          </a:p>
          <a:p>
            <a:pPr marL="320040" marR="0" indent="0" algn="l">
              <a:lnSpc>
                <a:spcPct val="758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0">
                <a:solidFill>
                  <a:srgbClr val="00339A"/>
                </a:solidFill>
                <a:latin typeface="Times New Roman" panose="22635452340000000000" pitchFamily="1"/>
              </a:rPr>
              <a:t>GCP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egnaposto testo 73"/>
          <p:cNvSpPr>
            <a:spLocks noGrp="1"/>
          </p:cNvSpPr>
          <p:nvPr>
            <p:ph type="body" idx="10"/>
          </p:nvPr>
        </p:nvSpPr>
        <p:spPr>
          <a:xfrm>
            <a:off x="755650" y="762635"/>
            <a:ext cx="9255760" cy="777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97180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800" b="1" spc="-100">
                <a:solidFill>
                  <a:srgbClr val="000000"/>
                </a:solidFill>
                <a:latin typeface="Times New Roman" panose="22635452340000000000" pitchFamily="1"/>
              </a:rPr>
              <a:t>Good Clinical Practice </a:t>
            </a:r>
          </a:p>
          <a:p>
            <a:pPr marL="365760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0">
                <a:solidFill>
                  <a:srgbClr val="000000"/>
                </a:solidFill>
                <a:latin typeface="Times New Roman" panose="22635452340000000000" pitchFamily="1"/>
              </a:rPr>
              <a:t>DM 15/07/97 </a:t>
            </a:r>
          </a:p>
        </p:txBody>
      </p:sp>
      <p:sp>
        <p:nvSpPr>
          <p:cNvPr id="75" name="Segnaposto testo 74"/>
          <p:cNvSpPr>
            <a:spLocks noGrp="1"/>
          </p:cNvSpPr>
          <p:nvPr>
            <p:ph type="body" idx="10"/>
          </p:nvPr>
        </p:nvSpPr>
        <p:spPr>
          <a:xfrm>
            <a:off x="755650" y="341630"/>
            <a:ext cx="9162415" cy="6875780"/>
          </a:xfrm>
          <a:prstGeom prst="rect">
            <a:avLst/>
          </a:prstGeom>
          <a:solidFill>
            <a:srgbClr val="FFFEFB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78" name="Segnaposto testo 77"/>
          <p:cNvSpPr>
            <a:spLocks noGrp="1"/>
          </p:cNvSpPr>
          <p:nvPr>
            <p:ph type="body" idx="10"/>
          </p:nvPr>
        </p:nvSpPr>
        <p:spPr>
          <a:xfrm>
            <a:off x="3764280" y="753745"/>
            <a:ext cx="3218815" cy="7861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700"/>
              </a:lnSpc>
              <a:spcAft>
                <a:spcPts val="0"/>
              </a:spcAft>
            </a:pPr>
            <a:r>
              <a:rPr lang="en-US" sz="2800" b="1" spc="-100">
                <a:solidFill>
                  <a:srgbClr val="000000"/>
                </a:solidFill>
                <a:latin typeface="Times New Roman" panose="22635452340000000000" pitchFamily="1"/>
              </a:rPr>
              <a:t>Good Clinical Practice </a:t>
            </a:r>
          </a:p>
          <a:p>
            <a:pPr marL="0" marR="0" indent="0" algn="ctr">
              <a:lnSpc>
                <a:spcPts val="3000"/>
              </a:lnSpc>
              <a:spcBef>
                <a:spcPts val="720"/>
              </a:spcBef>
              <a:spcAft>
                <a:spcPts val="0"/>
              </a:spcAft>
            </a:pPr>
            <a:r>
              <a:rPr lang="en-US" sz="2800" b="1" spc="0">
                <a:solidFill>
                  <a:srgbClr val="000000"/>
                </a:solidFill>
                <a:latin typeface="Times New Roman" panose="22635452340000000000" pitchFamily="1"/>
              </a:rPr>
              <a:t>DM 15/07/97 </a:t>
            </a:r>
          </a:p>
        </p:txBody>
      </p:sp>
      <p:sp>
        <p:nvSpPr>
          <p:cNvPr id="79" name="Segnaposto testo 78"/>
          <p:cNvSpPr>
            <a:spLocks noGrp="1"/>
          </p:cNvSpPr>
          <p:nvPr>
            <p:ph type="body" idx="10"/>
          </p:nvPr>
        </p:nvSpPr>
        <p:spPr>
          <a:xfrm>
            <a:off x="1642745" y="1970405"/>
            <a:ext cx="4526280" cy="9340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600"/>
              </a:lnSpc>
              <a:spcAft>
                <a:spcPts val="0"/>
              </a:spcAft>
            </a:pPr>
            <a:r>
              <a:rPr lang="en-US" sz="3200" spc="-30">
                <a:solidFill>
                  <a:srgbClr val="000000"/>
                </a:solidFill>
                <a:latin typeface="Times New Roman" panose="22635452340000000000" pitchFamily="1"/>
              </a:rPr>
              <a:t>Guida per lo sperimentatore </a:t>
            </a:r>
          </a:p>
          <a:p>
            <a:pPr marL="0" marR="0" indent="0" algn="l">
              <a:lnSpc>
                <a:spcPts val="3400"/>
              </a:lnSpc>
              <a:spcBef>
                <a:spcPts val="720"/>
              </a:spcBef>
              <a:spcAft>
                <a:spcPts val="0"/>
              </a:spcAft>
            </a:pPr>
            <a:r>
              <a:rPr lang="en-US" sz="3200" spc="0">
                <a:solidFill>
                  <a:srgbClr val="000000"/>
                </a:solidFill>
                <a:latin typeface="Times New Roman" panose="22635452340000000000" pitchFamily="1"/>
              </a:rPr>
              <a:t>Che cosa è? </a:t>
            </a:r>
          </a:p>
        </p:txBody>
      </p:sp>
      <p:sp>
        <p:nvSpPr>
          <p:cNvPr id="80" name="Segnaposto testo 79"/>
          <p:cNvSpPr>
            <a:spLocks noGrp="1"/>
          </p:cNvSpPr>
          <p:nvPr>
            <p:ph type="body" idx="10"/>
          </p:nvPr>
        </p:nvSpPr>
        <p:spPr>
          <a:xfrm>
            <a:off x="1649095" y="3531870"/>
            <a:ext cx="7882255" cy="30784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300" spc="-20">
                <a:solidFill>
                  <a:srgbClr val="00339A"/>
                </a:solidFill>
                <a:latin typeface="Wingdings" panose="22635452340000000000" pitchFamily="2"/>
              </a:rPr>
              <a:t>*</a:t>
            </a:r>
            <a:r>
              <a:rPr lang="en-US" sz="2400" spc="-20">
                <a:solidFill>
                  <a:srgbClr val="00339A"/>
                </a:solidFill>
                <a:latin typeface="Times New Roman" panose="22635452340000000000" pitchFamily="1"/>
              </a:rPr>
              <a:t>Presenta una discussione generale dei dati clinici e non clinici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50">
                <a:solidFill>
                  <a:srgbClr val="00339A"/>
                </a:solidFill>
                <a:latin typeface="Times New Roman" panose="22635452340000000000" pitchFamily="1"/>
              </a:rPr>
              <a:t>e riassume le informazioni provenienti da varie fonti sui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50">
                <a:solidFill>
                  <a:srgbClr val="00339A"/>
                </a:solidFill>
                <a:latin typeface="Times New Roman" panose="22635452340000000000" pitchFamily="1"/>
              </a:rPr>
              <a:t>diversi aspetti del prodotto in studio. </a:t>
            </a:r>
          </a:p>
          <a:p>
            <a:pPr marL="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" spc="0">
                <a:solidFill>
                  <a:srgbClr val="000000"/>
                </a:solidFill>
                <a:latin typeface="Wingdings" panose="22635452340000000000" pitchFamily="2"/>
              </a:rPr>
              <a:t>*</a:t>
            </a:r>
            <a:r>
              <a:rPr lang="en-US" sz="2400" spc="0">
                <a:solidFill>
                  <a:srgbClr val="000000"/>
                </a:solidFill>
                <a:latin typeface="Times New Roman" panose="22635452340000000000" pitchFamily="1"/>
              </a:rPr>
              <a:t>In</a:t>
            </a:r>
            <a:r>
              <a:rPr lang="en-US" sz="2400" spc="0">
                <a:solidFill>
                  <a:srgbClr val="00339A"/>
                </a:solidFill>
                <a:latin typeface="Times New Roman" panose="22635452340000000000" pitchFamily="1"/>
              </a:rPr>
              <a:t> questo modo lo sperimentatore può disporre </a:t>
            </a:r>
          </a:p>
          <a:p>
            <a:pPr marL="0" marR="0" indent="0" algn="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40">
                <a:solidFill>
                  <a:srgbClr val="00339A"/>
                </a:solidFill>
                <a:latin typeface="Times New Roman" panose="22635452340000000000" pitchFamily="1"/>
              </a:rPr>
              <a:t>dell’interpretazione più esauriente dei dati disponibili e di una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40">
                <a:solidFill>
                  <a:srgbClr val="00339A"/>
                </a:solidFill>
                <a:latin typeface="Times New Roman" panose="22635452340000000000" pitchFamily="1"/>
              </a:rPr>
              <a:t>valutazione delle implicazioni per futuri studi clinici </a:t>
            </a:r>
          </a:p>
          <a:p>
            <a:pPr marL="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" spc="-10">
                <a:solidFill>
                  <a:srgbClr val="000000"/>
                </a:solidFill>
                <a:latin typeface="Wingdings" panose="22635452340000000000" pitchFamily="2"/>
              </a:rPr>
              <a:t>*</a:t>
            </a:r>
            <a:r>
              <a:rPr lang="en-US" sz="2400" spc="-10">
                <a:solidFill>
                  <a:srgbClr val="000000"/>
                </a:solidFill>
                <a:latin typeface="Times New Roman" panose="22635452340000000000" pitchFamily="1"/>
              </a:rPr>
              <a:t>Può</a:t>
            </a:r>
            <a:r>
              <a:rPr lang="en-US" sz="2400" spc="-10">
                <a:solidFill>
                  <a:srgbClr val="00339A"/>
                </a:solidFill>
                <a:latin typeface="Times New Roman" panose="22635452340000000000" pitchFamily="1"/>
              </a:rPr>
              <a:t> costituire un ausilio per lo sperimentatore a prevedere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50">
                <a:solidFill>
                  <a:srgbClr val="00339A"/>
                </a:solidFill>
                <a:latin typeface="Times New Roman" panose="22635452340000000000" pitchFamily="1"/>
              </a:rPr>
              <a:t>reazioni avverse da farmaco o altri problemi durante gli studi </a:t>
            </a:r>
          </a:p>
          <a:p>
            <a:pPr marL="320040" marR="0" indent="0" algn="l">
              <a:lnSpc>
                <a:spcPct val="767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00339A"/>
                </a:solidFill>
                <a:latin typeface="Times New Roman" panose="22635452340000000000" pitchFamily="1"/>
              </a:rPr>
              <a:t>clinici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8982" y="360441"/>
            <a:ext cx="9162415" cy="6875780"/>
          </a:xfrm>
          <a:prstGeom prst="rect">
            <a:avLst/>
          </a:prstGeom>
        </p:spPr>
      </p:pic>
      <p:sp>
        <p:nvSpPr>
          <p:cNvPr id="6" name="Segnaposto testo 5"/>
          <p:cNvSpPr>
            <a:spLocks noGrp="1"/>
          </p:cNvSpPr>
          <p:nvPr>
            <p:ph type="body" idx="10"/>
          </p:nvPr>
        </p:nvSpPr>
        <p:spPr>
          <a:xfrm>
            <a:off x="2035126" y="1907629"/>
            <a:ext cx="7272808" cy="129687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4400" cap="all" spc="-25" dirty="0" err="1" smtClean="0">
                <a:solidFill>
                  <a:srgbClr val="00339A"/>
                </a:solidFill>
                <a:latin typeface="Times New Roman" panose="22635452340000000000" pitchFamily="1"/>
              </a:rPr>
              <a:t>L’Investigator’s</a:t>
            </a:r>
            <a:r>
              <a:rPr lang="en-US" sz="4400" cap="all" spc="-25" dirty="0" smtClean="0">
                <a:solidFill>
                  <a:srgbClr val="00339A"/>
                </a:solidFill>
                <a:latin typeface="Times New Roman" panose="22635452340000000000" pitchFamily="1"/>
              </a:rPr>
              <a:t> Brochure </a:t>
            </a:r>
            <a:endParaRPr lang="en-US" sz="4400" cap="all" spc="-25" dirty="0">
              <a:solidFill>
                <a:srgbClr val="00339A"/>
              </a:solidFill>
              <a:latin typeface="Times New Roman" panose="22635452340000000000" pitchFamily="1"/>
            </a:endParaRPr>
          </a:p>
        </p:txBody>
      </p:sp>
      <p:sp>
        <p:nvSpPr>
          <p:cNvPr id="7" name="Segnaposto testo 6"/>
          <p:cNvSpPr>
            <a:spLocks noGrp="1"/>
          </p:cNvSpPr>
          <p:nvPr>
            <p:ph type="body" idx="10"/>
          </p:nvPr>
        </p:nvSpPr>
        <p:spPr>
          <a:xfrm>
            <a:off x="2755206" y="4787949"/>
            <a:ext cx="6783814" cy="16446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7938" marR="0" algn="r" defTabSz="520700">
              <a:lnSpc>
                <a:spcPct val="81599"/>
              </a:lnSpc>
              <a:spcAft>
                <a:spcPts val="0"/>
              </a:spcAft>
            </a:pPr>
            <a:r>
              <a:rPr lang="en-US" sz="3200" spc="0" dirty="0" smtClean="0">
                <a:solidFill>
                  <a:srgbClr val="00339A"/>
                </a:solidFill>
                <a:latin typeface="Times New Roman" panose="22635452340000000000" pitchFamily="1"/>
              </a:rPr>
              <a:t>Michele </a:t>
            </a:r>
            <a:r>
              <a:rPr lang="en-US" sz="3200" spc="0" dirty="0" err="1" smtClean="0">
                <a:solidFill>
                  <a:srgbClr val="00339A"/>
                </a:solidFill>
                <a:latin typeface="Times New Roman" panose="22635452340000000000" pitchFamily="1"/>
              </a:rPr>
              <a:t>Andreuccetti</a:t>
            </a:r>
            <a:r>
              <a:rPr lang="en-US" sz="3200" spc="0" dirty="0" smtClean="0">
                <a:solidFill>
                  <a:srgbClr val="00339A"/>
                </a:solidFill>
                <a:latin typeface="Times New Roman" panose="22635452340000000000" pitchFamily="1"/>
              </a:rPr>
              <a:t>                              CCSC – Area </a:t>
            </a:r>
            <a:r>
              <a:rPr lang="en-US" sz="3200" spc="0" dirty="0" err="1" smtClean="0">
                <a:solidFill>
                  <a:srgbClr val="00339A"/>
                </a:solidFill>
                <a:latin typeface="Times New Roman" panose="22635452340000000000" pitchFamily="1"/>
              </a:rPr>
              <a:t>Vasta</a:t>
            </a:r>
            <a:r>
              <a:rPr lang="en-US" sz="3200" spc="0" dirty="0" smtClean="0">
                <a:solidFill>
                  <a:srgbClr val="00339A"/>
                </a:solidFill>
                <a:latin typeface="Times New Roman" panose="22635452340000000000" pitchFamily="1"/>
              </a:rPr>
              <a:t> Nord </a:t>
            </a:r>
            <a:r>
              <a:rPr lang="en-US" sz="3200" spc="0" dirty="0" err="1" smtClean="0">
                <a:solidFill>
                  <a:srgbClr val="00339A"/>
                </a:solidFill>
                <a:latin typeface="Times New Roman" panose="22635452340000000000" pitchFamily="1"/>
              </a:rPr>
              <a:t>Ovest</a:t>
            </a:r>
            <a:r>
              <a:rPr lang="en-US" sz="3200" spc="0" dirty="0" smtClean="0">
                <a:solidFill>
                  <a:srgbClr val="00339A"/>
                </a:solidFill>
                <a:latin typeface="Times New Roman" panose="22635452340000000000" pitchFamily="1"/>
              </a:rPr>
              <a:t> </a:t>
            </a:r>
          </a:p>
          <a:p>
            <a:pPr marL="1783080" marR="0" indent="0" algn="r">
              <a:lnSpc>
                <a:spcPct val="81599"/>
              </a:lnSpc>
              <a:spcAft>
                <a:spcPts val="0"/>
              </a:spcAft>
            </a:pPr>
            <a:r>
              <a:rPr lang="en-US" sz="3200" spc="0" dirty="0" smtClean="0">
                <a:solidFill>
                  <a:srgbClr val="00339A"/>
                </a:solidFill>
                <a:latin typeface="Times New Roman" panose="22635452340000000000" pitchFamily="1"/>
              </a:rPr>
              <a:t>ITT  - AOUPI  Pisa</a:t>
            </a:r>
            <a:endParaRPr lang="en-US" sz="3200" spc="0" dirty="0">
              <a:solidFill>
                <a:srgbClr val="00339A"/>
              </a:solidFill>
              <a:latin typeface="Times New Roman" panose="22635452340000000000" pitchFamily="1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egnaposto testo 83"/>
          <p:cNvSpPr>
            <a:spLocks noGrp="1"/>
          </p:cNvSpPr>
          <p:nvPr>
            <p:ph type="body" idx="10"/>
          </p:nvPr>
        </p:nvSpPr>
        <p:spPr>
          <a:xfrm>
            <a:off x="755650" y="1539875"/>
            <a:ext cx="9162415" cy="5677535"/>
          </a:xfrm>
          <a:prstGeom prst="rect">
            <a:avLst/>
          </a:prstGeom>
          <a:solidFill>
            <a:srgbClr val="FFFEFB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86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650" y="341630"/>
            <a:ext cx="9162415" cy="6875780"/>
          </a:xfrm>
          <a:prstGeom prst="rect">
            <a:avLst/>
          </a:prstGeom>
        </p:spPr>
      </p:pic>
      <p:sp>
        <p:nvSpPr>
          <p:cNvPr id="83" name="Segnaposto testo 82"/>
          <p:cNvSpPr>
            <a:spLocks noGrp="1"/>
          </p:cNvSpPr>
          <p:nvPr>
            <p:ph type="body" idx="10"/>
          </p:nvPr>
        </p:nvSpPr>
        <p:spPr>
          <a:xfrm>
            <a:off x="755650" y="762635"/>
            <a:ext cx="9255760" cy="777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97180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800" b="1" spc="-100">
                <a:solidFill>
                  <a:srgbClr val="000000"/>
                </a:solidFill>
                <a:latin typeface="Times New Roman" panose="22635452340000000000" pitchFamily="1"/>
              </a:rPr>
              <a:t>Good Clinical Practice </a:t>
            </a:r>
          </a:p>
          <a:p>
            <a:pPr marL="365760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0">
                <a:solidFill>
                  <a:srgbClr val="000000"/>
                </a:solidFill>
                <a:latin typeface="Times New Roman" panose="22635452340000000000" pitchFamily="1"/>
              </a:rPr>
              <a:t>DM 15/07/97 </a:t>
            </a:r>
          </a:p>
        </p:txBody>
      </p:sp>
      <p:sp>
        <p:nvSpPr>
          <p:cNvPr id="87" name="Segnaposto testo 86"/>
          <p:cNvSpPr>
            <a:spLocks noGrp="1"/>
          </p:cNvSpPr>
          <p:nvPr>
            <p:ph type="body" idx="10"/>
          </p:nvPr>
        </p:nvSpPr>
        <p:spPr>
          <a:xfrm>
            <a:off x="1706880" y="2000250"/>
            <a:ext cx="7486015" cy="21393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800" spc="-20">
                <a:solidFill>
                  <a:srgbClr val="000000"/>
                </a:solidFill>
                <a:latin typeface="Times New Roman" panose="22635452340000000000" pitchFamily="1"/>
              </a:rPr>
              <a:t>Guida per lo sperimentatore </a:t>
            </a:r>
          </a:p>
          <a:p>
            <a:pPr marL="0" marR="0" indent="0" algn="l">
              <a:lnSpc>
                <a:spcPct val="84479"/>
              </a:lnSpc>
              <a:spcBef>
                <a:spcPts val="720"/>
              </a:spcBef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Times New Roman" panose="22635452340000000000" pitchFamily="1"/>
              </a:rPr>
              <a:t>A cosa serve? </a:t>
            </a:r>
          </a:p>
          <a:p>
            <a:pPr marL="0" marR="0" indent="0" algn="l">
              <a:lnSpc>
                <a:spcPct val="95999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300" spc="-10">
                <a:solidFill>
                  <a:srgbClr val="FF9A00"/>
                </a:solidFill>
                <a:latin typeface="Wingdings" panose="22635452340000000000" pitchFamily="2"/>
              </a:rPr>
              <a:t>5 </a:t>
            </a:r>
            <a:r>
              <a:rPr lang="en-US" sz="2000" b="1" spc="-10">
                <a:solidFill>
                  <a:srgbClr val="FF9A00"/>
                </a:solidFill>
                <a:latin typeface="Times New Roman" panose="22635452340000000000" pitchFamily="1"/>
              </a:rPr>
              <a:t>Fornire</a:t>
            </a:r>
            <a:r>
              <a:rPr lang="en-US" sz="2000" b="1" spc="-10">
                <a:solidFill>
                  <a:srgbClr val="00339A"/>
                </a:solidFill>
                <a:latin typeface="Times New Roman" panose="22635452340000000000" pitchFamily="1"/>
              </a:rPr>
              <a:t> allo sperimentatore un mezzo per giudicare chiaramente i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35">
                <a:solidFill>
                  <a:srgbClr val="00339A"/>
                </a:solidFill>
                <a:latin typeface="Times New Roman" panose="22635452340000000000" pitchFamily="1"/>
              </a:rPr>
              <a:t>possibili rischi e le reazioni avverse, nonché i test specifici, le </a:t>
            </a:r>
          </a:p>
          <a:p>
            <a:pPr marL="0" marR="0" indent="0" algn="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40">
                <a:solidFill>
                  <a:srgbClr val="00339A"/>
                </a:solidFill>
                <a:latin typeface="Times New Roman" panose="22635452340000000000" pitchFamily="1"/>
              </a:rPr>
              <a:t>osservazioni e le precauzioni che possano rendersi necessari per la </a:t>
            </a:r>
          </a:p>
          <a:p>
            <a:pPr marL="320040" marR="0" indent="0" algn="l">
              <a:lnSpc>
                <a:spcPct val="80639"/>
              </a:lnSpc>
              <a:spcBef>
                <a:spcPts val="0"/>
              </a:spcBef>
              <a:spcAft>
                <a:spcPts val="360"/>
              </a:spcAft>
            </a:pPr>
            <a:r>
              <a:rPr lang="en-US" sz="2000" b="1" spc="-40">
                <a:solidFill>
                  <a:srgbClr val="00339A"/>
                </a:solidFill>
                <a:latin typeface="Times New Roman" panose="22635452340000000000" pitchFamily="1"/>
              </a:rPr>
              <a:t>conduzione di uno studio clinico </a:t>
            </a:r>
          </a:p>
        </p:txBody>
      </p:sp>
      <p:sp>
        <p:nvSpPr>
          <p:cNvPr id="88" name="Segnaposto testo 87"/>
          <p:cNvSpPr>
            <a:spLocks noGrp="1"/>
          </p:cNvSpPr>
          <p:nvPr>
            <p:ph type="body" idx="10"/>
          </p:nvPr>
        </p:nvSpPr>
        <p:spPr>
          <a:xfrm>
            <a:off x="1725295" y="4613275"/>
            <a:ext cx="7693025" cy="12211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300" spc="0">
                <a:solidFill>
                  <a:srgbClr val="FF9A00"/>
                </a:solidFill>
                <a:latin typeface="Wingdings" panose="22635452340000000000" pitchFamily="2"/>
              </a:rPr>
              <a:t>S </a:t>
            </a:r>
            <a:r>
              <a:rPr lang="en-US" sz="2000" b="1" spc="0">
                <a:solidFill>
                  <a:srgbClr val="FF9A00"/>
                </a:solidFill>
                <a:latin typeface="Times New Roman" panose="22635452340000000000" pitchFamily="1"/>
              </a:rPr>
              <a:t>Fornire</a:t>
            </a:r>
            <a:r>
              <a:rPr lang="en-US" sz="2000" b="1" spc="0">
                <a:solidFill>
                  <a:srgbClr val="00339A"/>
                </a:solidFill>
                <a:latin typeface="Times New Roman" panose="22635452340000000000" pitchFamily="1"/>
              </a:rPr>
              <a:t> allo sperimentatore indicazioni da seguire per il </a:t>
            </a:r>
          </a:p>
          <a:p>
            <a:pPr marL="0" marR="0" indent="0" algn="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40">
                <a:solidFill>
                  <a:srgbClr val="00339A"/>
                </a:solidFill>
                <a:latin typeface="Times New Roman" panose="22635452340000000000" pitchFamily="1"/>
              </a:rPr>
              <a:t>riconoscimento ed il trattamento di eventuali casi di sovradosaggio e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40">
                <a:solidFill>
                  <a:srgbClr val="00339A"/>
                </a:solidFill>
                <a:latin typeface="Times New Roman" panose="22635452340000000000" pitchFamily="1"/>
              </a:rPr>
              <a:t>di reazioni avverse da farmaco basate su predenti esperienze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360"/>
              </a:spcAft>
            </a:pPr>
            <a:r>
              <a:rPr lang="en-US" sz="2000" b="1" spc="-40">
                <a:solidFill>
                  <a:srgbClr val="00339A"/>
                </a:solidFill>
                <a:latin typeface="Times New Roman" panose="22635452340000000000" pitchFamily="1"/>
              </a:rPr>
              <a:t>nell’uomo e sulle proprietà farmacologiche del prodotto in studio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egnaposto testo 91"/>
          <p:cNvSpPr>
            <a:spLocks noGrp="1"/>
          </p:cNvSpPr>
          <p:nvPr>
            <p:ph type="body" idx="10"/>
          </p:nvPr>
        </p:nvSpPr>
        <p:spPr>
          <a:xfrm>
            <a:off x="755650" y="341630"/>
            <a:ext cx="9162415" cy="6875780"/>
          </a:xfrm>
          <a:prstGeom prst="rect">
            <a:avLst/>
          </a:prstGeom>
          <a:solidFill>
            <a:srgbClr val="FFFEFB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94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650" y="341630"/>
            <a:ext cx="9162415" cy="6875780"/>
          </a:xfrm>
          <a:prstGeom prst="rect">
            <a:avLst/>
          </a:prstGeom>
        </p:spPr>
      </p:pic>
      <p:sp>
        <p:nvSpPr>
          <p:cNvPr id="91" name="Segnaposto testo 90"/>
          <p:cNvSpPr>
            <a:spLocks noGrp="1"/>
          </p:cNvSpPr>
          <p:nvPr>
            <p:ph type="body" idx="10"/>
          </p:nvPr>
        </p:nvSpPr>
        <p:spPr>
          <a:xfrm>
            <a:off x="755650" y="762635"/>
            <a:ext cx="9255760" cy="777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97180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800" b="1" spc="-100">
                <a:solidFill>
                  <a:srgbClr val="000000"/>
                </a:solidFill>
                <a:latin typeface="Times New Roman" panose="22635452340000000000" pitchFamily="1"/>
              </a:rPr>
              <a:t>Good Clinical Practice </a:t>
            </a:r>
          </a:p>
          <a:p>
            <a:pPr marL="365760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0">
                <a:solidFill>
                  <a:srgbClr val="000000"/>
                </a:solidFill>
                <a:latin typeface="Times New Roman" panose="22635452340000000000" pitchFamily="1"/>
              </a:rPr>
              <a:t>DM 15/07/97 </a:t>
            </a:r>
          </a:p>
        </p:txBody>
      </p:sp>
      <p:sp>
        <p:nvSpPr>
          <p:cNvPr id="95" name="Segnaposto testo 94"/>
          <p:cNvSpPr>
            <a:spLocks noGrp="1"/>
          </p:cNvSpPr>
          <p:nvPr>
            <p:ph type="body" idx="10"/>
          </p:nvPr>
        </p:nvSpPr>
        <p:spPr>
          <a:xfrm>
            <a:off x="2877185" y="1402715"/>
            <a:ext cx="5005070" cy="4356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4300" rIns="0" bIns="0" anchor="t">
            <a:normAutofit fontScale="25000" lnSpcReduction="20000"/>
          </a:bodyPr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  <a:tabLst>
                <a:tab pos="3404870" algn="r"/>
              </a:tabLst>
            </a:pPr>
            <a:r>
              <a:rPr lang="en-US" sz="2800" b="1" spc="-50">
                <a:solidFill>
                  <a:srgbClr val="00339A"/>
                </a:solidFill>
                <a:latin typeface="Times New Roman" panose="22635452340000000000" pitchFamily="1"/>
              </a:rPr>
              <a:t>Studio</a:t>
            </a:r>
            <a:r>
              <a:rPr lang="en-US" sz="100" spc="0">
                <a:solidFill>
                  <a:srgbClr val="00339A"/>
                </a:solidFill>
                <a:latin typeface="Times New Roman" panose="22635452340000000000" pitchFamily="1"/>
              </a:rPr>
              <a:t> </a:t>
            </a:r>
            <a:r>
              <a:rPr lang="en-US" sz="2800" spc="0">
                <a:solidFill>
                  <a:srgbClr val="00339A"/>
                </a:solidFill>
                <a:latin typeface="Times New Roman" panose="22635452340000000000" pitchFamily="1"/>
              </a:rPr>
              <a:t>’ </a:t>
            </a:r>
          </a:p>
          <a:p>
            <a:pPr marL="0" marR="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30">
                <a:solidFill>
                  <a:srgbClr val="00339A"/>
                </a:solidFill>
                <a:latin typeface="Times New Roman" panose="22635452340000000000" pitchFamily="1"/>
              </a:rPr>
              <a:t>dell’Investigator</a:t>
            </a:r>
            <a:r>
              <a:rPr lang="en-US" sz="2800" spc="80">
                <a:solidFill>
                  <a:srgbClr val="00339A"/>
                </a:solidFill>
                <a:latin typeface="Times New Roman" panose="22635452340000000000" pitchFamily="1"/>
              </a:rPr>
              <a:t>’</a:t>
            </a:r>
            <a:r>
              <a:rPr lang="en-US" sz="2800" b="1" spc="30">
                <a:solidFill>
                  <a:srgbClr val="00339A"/>
                </a:solidFill>
                <a:latin typeface="Times New Roman" panose="22635452340000000000" pitchFamily="1"/>
              </a:rPr>
              <a:t>s Brochure </a:t>
            </a:r>
          </a:p>
        </p:txBody>
      </p:sp>
      <p:sp>
        <p:nvSpPr>
          <p:cNvPr id="96" name="Segnaposto testo 95"/>
          <p:cNvSpPr>
            <a:spLocks noGrp="1"/>
          </p:cNvSpPr>
          <p:nvPr>
            <p:ph type="body" idx="10"/>
          </p:nvPr>
        </p:nvSpPr>
        <p:spPr>
          <a:xfrm>
            <a:off x="6666230" y="2373630"/>
            <a:ext cx="1258570" cy="295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80639"/>
              </a:lnSpc>
              <a:spcAft>
                <a:spcPts val="0"/>
              </a:spcAft>
            </a:pPr>
            <a:r>
              <a:rPr lang="en-US" sz="2400" spc="-80">
                <a:solidFill>
                  <a:srgbClr val="FFFFFF"/>
                </a:solidFill>
                <a:latin typeface="Times New Roman" panose="22635452340000000000" pitchFamily="1"/>
              </a:rPr>
              <a:t>Protocollo </a:t>
            </a:r>
          </a:p>
        </p:txBody>
      </p:sp>
      <p:sp>
        <p:nvSpPr>
          <p:cNvPr id="97" name="Segnaposto testo 96"/>
          <p:cNvSpPr>
            <a:spLocks noGrp="1"/>
          </p:cNvSpPr>
          <p:nvPr>
            <p:ph type="body" idx="10"/>
          </p:nvPr>
        </p:nvSpPr>
        <p:spPr>
          <a:xfrm>
            <a:off x="1941830" y="3059430"/>
            <a:ext cx="1663700" cy="6610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400" spc="-75">
                <a:solidFill>
                  <a:srgbClr val="FFFFFF"/>
                </a:solidFill>
                <a:latin typeface="Times New Roman" panose="22635452340000000000" pitchFamily="1"/>
              </a:rPr>
              <a:t>Investigator’s </a:t>
            </a:r>
          </a:p>
          <a:p>
            <a:pPr marL="0" marR="0" indent="0" algn="l">
              <a:lnSpc>
                <a:spcPct val="815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FFFFFF"/>
                </a:solidFill>
                <a:latin typeface="Times New Roman" panose="22635452340000000000" pitchFamily="1"/>
              </a:rPr>
              <a:t>Brochure </a:t>
            </a:r>
          </a:p>
        </p:txBody>
      </p:sp>
      <p:sp>
        <p:nvSpPr>
          <p:cNvPr id="98" name="Segnaposto testo 97"/>
          <p:cNvSpPr>
            <a:spLocks noGrp="1"/>
          </p:cNvSpPr>
          <p:nvPr>
            <p:ph type="body" idx="10"/>
          </p:nvPr>
        </p:nvSpPr>
        <p:spPr>
          <a:xfrm>
            <a:off x="6595745" y="4735830"/>
            <a:ext cx="2447925" cy="295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80639"/>
              </a:lnSpc>
              <a:spcAft>
                <a:spcPts val="0"/>
              </a:spcAft>
            </a:pPr>
            <a:r>
              <a:rPr lang="en-US" sz="2400" spc="-80">
                <a:solidFill>
                  <a:srgbClr val="FFFFFF"/>
                </a:solidFill>
                <a:latin typeface="Times New Roman" panose="22635452340000000000" pitchFamily="1"/>
              </a:rPr>
              <a:t>Consenso informato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650" y="341630"/>
            <a:ext cx="9162415" cy="6875780"/>
          </a:xfrm>
          <a:prstGeom prst="rect">
            <a:avLst/>
          </a:prstGeom>
        </p:spPr>
      </p:pic>
      <p:sp>
        <p:nvSpPr>
          <p:cNvPr id="103" name="Segnaposto testo 102"/>
          <p:cNvSpPr>
            <a:spLocks noGrp="1"/>
          </p:cNvSpPr>
          <p:nvPr>
            <p:ph type="body" idx="10"/>
          </p:nvPr>
        </p:nvSpPr>
        <p:spPr>
          <a:xfrm>
            <a:off x="2797810" y="872490"/>
            <a:ext cx="5145405" cy="431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180"/>
              </a:spcAft>
            </a:pPr>
            <a:r>
              <a:rPr lang="en-US" sz="2800" b="1" spc="-100">
                <a:solidFill>
                  <a:srgbClr val="00339A"/>
                </a:solidFill>
                <a:latin typeface="Times New Roman" panose="22635452340000000000" pitchFamily="1"/>
              </a:rPr>
              <a:t>Investigator’s Brochure e protocollo </a:t>
            </a:r>
          </a:p>
        </p:txBody>
      </p:sp>
      <p:sp>
        <p:nvSpPr>
          <p:cNvPr id="104" name="Segnaposto testo 103"/>
          <p:cNvSpPr>
            <a:spLocks noGrp="1"/>
          </p:cNvSpPr>
          <p:nvPr>
            <p:ph type="body" idx="10"/>
          </p:nvPr>
        </p:nvSpPr>
        <p:spPr>
          <a:xfrm>
            <a:off x="1752600" y="2948305"/>
            <a:ext cx="7174865" cy="4775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548640" algn="l">
              <a:lnSpc>
                <a:spcPct val="95999"/>
              </a:lnSpc>
              <a:spcAft>
                <a:spcPts val="0"/>
              </a:spcAft>
              <a:buFont typeface="Times New Roman"/>
              <a:buAutoNum type="arabicPeriod"/>
            </a:pPr>
            <a:r>
              <a:rPr lang="en-US" sz="3200" spc="-30">
                <a:solidFill>
                  <a:srgbClr val="00339A"/>
                </a:solidFill>
                <a:latin typeface="Times New Roman" panose="22635452340000000000" pitchFamily="1"/>
              </a:rPr>
              <a:t>CE di centro coordinatore (Parere unico) </a:t>
            </a:r>
          </a:p>
        </p:txBody>
      </p:sp>
      <p:sp>
        <p:nvSpPr>
          <p:cNvPr id="105" name="Segnaposto testo 104"/>
          <p:cNvSpPr>
            <a:spLocks noGrp="1"/>
          </p:cNvSpPr>
          <p:nvPr>
            <p:ph type="body" idx="10"/>
          </p:nvPr>
        </p:nvSpPr>
        <p:spPr>
          <a:xfrm>
            <a:off x="1713230" y="4119245"/>
            <a:ext cx="4013835" cy="4768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594360" algn="l">
              <a:lnSpc>
                <a:spcPct val="95999"/>
              </a:lnSpc>
              <a:spcAft>
                <a:spcPts val="0"/>
              </a:spcAft>
              <a:buFont typeface="Times New Roman"/>
              <a:buAutoNum type="arabicPeriod"/>
            </a:pPr>
            <a:r>
              <a:rPr lang="en-US" sz="3200" spc="-40">
                <a:solidFill>
                  <a:srgbClr val="00339A"/>
                </a:solidFill>
                <a:latin typeface="Times New Roman" panose="22635452340000000000" pitchFamily="1"/>
              </a:rPr>
              <a:t>CE di centro satellite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650" y="341630"/>
            <a:ext cx="9162415" cy="6875780"/>
          </a:xfrm>
          <a:prstGeom prst="rect">
            <a:avLst/>
          </a:prstGeom>
        </p:spPr>
      </p:pic>
      <p:sp>
        <p:nvSpPr>
          <p:cNvPr id="110" name="Segnaposto testo 109"/>
          <p:cNvSpPr>
            <a:spLocks noGrp="1"/>
          </p:cNvSpPr>
          <p:nvPr>
            <p:ph type="body" idx="10"/>
          </p:nvPr>
        </p:nvSpPr>
        <p:spPr>
          <a:xfrm>
            <a:off x="2837815" y="1384300"/>
            <a:ext cx="5144770" cy="4140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800" b="1" spc="-100">
                <a:solidFill>
                  <a:srgbClr val="00339A"/>
                </a:solidFill>
                <a:latin typeface="Times New Roman" panose="22635452340000000000" pitchFamily="1"/>
              </a:rPr>
              <a:t>Investigator’s Brochure e protocollo </a:t>
            </a:r>
          </a:p>
        </p:txBody>
      </p:sp>
      <p:sp>
        <p:nvSpPr>
          <p:cNvPr id="111" name="Segnaposto testo 110"/>
          <p:cNvSpPr>
            <a:spLocks noGrp="1"/>
          </p:cNvSpPr>
          <p:nvPr>
            <p:ph type="body" idx="10"/>
          </p:nvPr>
        </p:nvSpPr>
        <p:spPr>
          <a:xfrm>
            <a:off x="1633855" y="2082165"/>
            <a:ext cx="7461250" cy="16351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800" spc="-30">
                <a:solidFill>
                  <a:srgbClr val="FF9A00"/>
                </a:solidFill>
                <a:latin typeface="Times New Roman" panose="22635452340000000000" pitchFamily="1"/>
              </a:rPr>
              <a:t>Ai fini del rilascio del parere unico </a:t>
            </a:r>
            <a:r>
              <a:rPr lang="en-US" sz="1600" i="1" spc="-30">
                <a:solidFill>
                  <a:srgbClr val="FF9A00"/>
                </a:solidFill>
                <a:latin typeface="Times New Roman" panose="22635452340000000000" pitchFamily="1"/>
              </a:rPr>
              <a:t>(CE coordinatore): </a:t>
            </a:r>
          </a:p>
          <a:p>
            <a:pPr marL="0" marR="0" indent="228600" algn="l">
              <a:lnSpc>
                <a:spcPct val="95999"/>
              </a:lnSpc>
              <a:spcBef>
                <a:spcPts val="900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-60">
                <a:solidFill>
                  <a:srgbClr val="3333CC"/>
                </a:solidFill>
                <a:latin typeface="Times New Roman" panose="22635452340000000000" pitchFamily="1"/>
              </a:rPr>
              <a:t>verificare che in relazione a: indicazione, posologia e via di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50">
                <a:solidFill>
                  <a:srgbClr val="3333CC"/>
                </a:solidFill>
                <a:latin typeface="Times New Roman" panose="22635452340000000000" pitchFamily="1"/>
              </a:rPr>
              <a:t>somministrazione per il farmaco in oggetto sussistano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180"/>
              </a:spcAft>
            </a:pPr>
            <a:r>
              <a:rPr lang="en-US" sz="2400" spc="-45">
                <a:solidFill>
                  <a:srgbClr val="3333CC"/>
                </a:solidFill>
                <a:latin typeface="Times New Roman" panose="22635452340000000000" pitchFamily="1"/>
              </a:rPr>
              <a:t>sufficienti dati di sicurezza </a:t>
            </a:r>
            <a:r>
              <a:rPr lang="en-US" sz="2000" i="1" spc="-45">
                <a:solidFill>
                  <a:srgbClr val="3333CC"/>
                </a:solidFill>
                <a:latin typeface="Times New Roman" panose="22635452340000000000" pitchFamily="1"/>
              </a:rPr>
              <a:t>(esenzione dagli accertamenti ISS) </a:t>
            </a:r>
          </a:p>
        </p:txBody>
      </p:sp>
      <p:sp>
        <p:nvSpPr>
          <p:cNvPr id="112" name="Segnaposto testo 111"/>
          <p:cNvSpPr>
            <a:spLocks noGrp="1"/>
          </p:cNvSpPr>
          <p:nvPr>
            <p:ph type="body" idx="10"/>
          </p:nvPr>
        </p:nvSpPr>
        <p:spPr>
          <a:xfrm>
            <a:off x="1652270" y="4200525"/>
            <a:ext cx="7290435" cy="15538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228600" algn="l">
              <a:lnSpc>
                <a:spcPct val="73919"/>
              </a:lnSpc>
              <a:spcAft>
                <a:spcPts val="0"/>
              </a:spcAft>
              <a:buFont typeface="Symbol"/>
              <a:buChar char="·"/>
            </a:pPr>
            <a:r>
              <a:rPr lang="en-US" sz="2800" spc="-40">
                <a:solidFill>
                  <a:srgbClr val="3333CC"/>
                </a:solidFill>
                <a:latin typeface="Times New Roman" panose="22635452340000000000" pitchFamily="1"/>
              </a:rPr>
              <a:t>incrociare le informazioni contenute nell’IB </a:t>
            </a:r>
          </a:p>
          <a:p>
            <a:pPr marL="320040" marR="0" indent="0" algn="l">
              <a:lnSpc>
                <a:spcPct val="95999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2000" i="1" spc="-45">
                <a:solidFill>
                  <a:srgbClr val="3333CC"/>
                </a:solidFill>
                <a:latin typeface="Times New Roman" panose="22635452340000000000" pitchFamily="1"/>
              </a:rPr>
              <a:t>(farmacocinetica, reazioni avverse, precauzioni, controindicazioni) </a:t>
            </a:r>
          </a:p>
          <a:p>
            <a:pPr marL="0" marR="0" indent="0" algn="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spc="-50">
                <a:solidFill>
                  <a:srgbClr val="3333CC"/>
                </a:solidFill>
                <a:latin typeface="Times New Roman" panose="22635452340000000000" pitchFamily="1"/>
              </a:rPr>
              <a:t>con quanto previsto dal protocollo </a:t>
            </a:r>
            <a:r>
              <a:rPr lang="en-US" sz="2000" i="1" spc="-50">
                <a:solidFill>
                  <a:srgbClr val="3333CC"/>
                </a:solidFill>
                <a:latin typeface="Times New Roman" panose="22635452340000000000" pitchFamily="1"/>
              </a:rPr>
              <a:t>(criteri di selezione,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540"/>
              </a:spcAft>
            </a:pPr>
            <a:r>
              <a:rPr lang="en-US" sz="2000" i="1" spc="-40">
                <a:solidFill>
                  <a:srgbClr val="3333CC"/>
                </a:solidFill>
                <a:latin typeface="Times New Roman" panose="22635452340000000000" pitchFamily="1"/>
              </a:rPr>
              <a:t>schema posologico, monitoraggio)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650" y="341630"/>
            <a:ext cx="9162415" cy="6875780"/>
          </a:xfrm>
          <a:prstGeom prst="rect">
            <a:avLst/>
          </a:prstGeom>
        </p:spPr>
      </p:pic>
      <p:sp>
        <p:nvSpPr>
          <p:cNvPr id="117" name="Segnaposto testo 116"/>
          <p:cNvSpPr>
            <a:spLocks noGrp="1"/>
          </p:cNvSpPr>
          <p:nvPr>
            <p:ph type="body" idx="10"/>
          </p:nvPr>
        </p:nvSpPr>
        <p:spPr>
          <a:xfrm>
            <a:off x="1637030" y="1384300"/>
            <a:ext cx="6424930" cy="1590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91440" indent="0" algn="r">
              <a:lnSpc>
                <a:spcPct val="95999"/>
              </a:lnSpc>
              <a:spcAft>
                <a:spcPts val="0"/>
              </a:spcAft>
            </a:pPr>
            <a:r>
              <a:rPr lang="en-US" sz="2800" b="1" spc="-40">
                <a:solidFill>
                  <a:srgbClr val="00339A"/>
                </a:solidFill>
                <a:latin typeface="Times New Roman" panose="22635452340000000000" pitchFamily="1"/>
              </a:rPr>
              <a:t>Investigator’s Brochure e protocollo </a:t>
            </a:r>
          </a:p>
          <a:p>
            <a:pPr marL="0" marR="0" indent="0" algn="ctr">
              <a:lnSpc>
                <a:spcPct val="95999"/>
              </a:lnSpc>
              <a:spcBef>
                <a:spcPts val="1800"/>
              </a:spcBef>
              <a:spcAft>
                <a:spcPts val="0"/>
              </a:spcAft>
            </a:pPr>
            <a:r>
              <a:rPr lang="en-US" sz="3200" spc="-25">
                <a:solidFill>
                  <a:srgbClr val="FF9A00"/>
                </a:solidFill>
                <a:latin typeface="Times New Roman" panose="22635452340000000000" pitchFamily="1"/>
              </a:rPr>
              <a:t>Ai fini del rilascio del parere per un CE </a:t>
            </a:r>
          </a:p>
          <a:p>
            <a:pPr marL="320040" marR="0" indent="0" algn="l">
              <a:lnSpc>
                <a:spcPct val="80639"/>
              </a:lnSpc>
              <a:spcBef>
                <a:spcPts val="360"/>
              </a:spcBef>
              <a:spcAft>
                <a:spcPts val="360"/>
              </a:spcAft>
            </a:pPr>
            <a:r>
              <a:rPr lang="en-US" sz="3200" spc="0">
                <a:solidFill>
                  <a:srgbClr val="FF9A00"/>
                </a:solidFill>
                <a:latin typeface="Times New Roman" panose="22635452340000000000" pitchFamily="1"/>
              </a:rPr>
              <a:t>satellite: </a:t>
            </a:r>
          </a:p>
        </p:txBody>
      </p:sp>
      <p:sp>
        <p:nvSpPr>
          <p:cNvPr id="118" name="Segnaposto testo 117"/>
          <p:cNvSpPr>
            <a:spLocks noGrp="1"/>
          </p:cNvSpPr>
          <p:nvPr>
            <p:ph type="body" idx="10"/>
          </p:nvPr>
        </p:nvSpPr>
        <p:spPr>
          <a:xfrm>
            <a:off x="1654810" y="3747135"/>
            <a:ext cx="7360920" cy="21621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80639"/>
              </a:lnSpc>
              <a:spcAft>
                <a:spcPts val="0"/>
              </a:spcAft>
            </a:pPr>
            <a:r>
              <a:rPr lang="en-US" sz="3200" spc="-30">
                <a:solidFill>
                  <a:srgbClr val="FF9A00"/>
                </a:solidFill>
                <a:latin typeface="Times New Roman" panose="22635452340000000000" pitchFamily="1"/>
              </a:rPr>
              <a:t>•</a:t>
            </a:r>
            <a:r>
              <a:rPr lang="en-US" sz="3200" spc="-30">
                <a:solidFill>
                  <a:srgbClr val="3333CC"/>
                </a:solidFill>
                <a:latin typeface="Times New Roman" panose="22635452340000000000" pitchFamily="1"/>
              </a:rPr>
              <a:t> incrociare le informazioni contenute nell’IB </a:t>
            </a:r>
          </a:p>
          <a:p>
            <a:pPr marL="320040" marR="0" indent="0" algn="l">
              <a:lnSpc>
                <a:spcPct val="95999"/>
              </a:lnSpc>
              <a:spcBef>
                <a:spcPts val="720"/>
              </a:spcBef>
              <a:spcAft>
                <a:spcPts val="0"/>
              </a:spcAft>
            </a:pPr>
            <a:r>
              <a:rPr lang="en-US" sz="2400" i="1" spc="-50">
                <a:solidFill>
                  <a:srgbClr val="3333CC"/>
                </a:solidFill>
                <a:latin typeface="Times New Roman" panose="22635452340000000000" pitchFamily="1"/>
              </a:rPr>
              <a:t>(farmacocinetica, reazioni avverse, precauzioni,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spc="-10">
                <a:solidFill>
                  <a:srgbClr val="3333CC"/>
                </a:solidFill>
                <a:latin typeface="Times New Roman" panose="22635452340000000000" pitchFamily="1"/>
              </a:rPr>
              <a:t>controindicazioni) </a:t>
            </a:r>
            <a:r>
              <a:rPr lang="en-US" sz="3200" spc="-10">
                <a:solidFill>
                  <a:srgbClr val="3333CC"/>
                </a:solidFill>
                <a:latin typeface="Times New Roman" panose="22635452340000000000" pitchFamily="1"/>
              </a:rPr>
              <a:t>con quanto previsto dal </a:t>
            </a:r>
          </a:p>
          <a:p>
            <a:pPr marL="0" marR="0" indent="0" algn="ct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spc="-40">
                <a:solidFill>
                  <a:srgbClr val="3333CC"/>
                </a:solidFill>
                <a:latin typeface="Times New Roman" panose="22635452340000000000" pitchFamily="1"/>
              </a:rPr>
              <a:t>protocollo </a:t>
            </a:r>
            <a:r>
              <a:rPr lang="en-US" sz="2400" i="1" spc="-40">
                <a:solidFill>
                  <a:srgbClr val="3333CC"/>
                </a:solidFill>
                <a:latin typeface="Times New Roman" panose="22635452340000000000" pitchFamily="1"/>
              </a:rPr>
              <a:t>(criteri di selezione, schema posologico,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360"/>
              </a:spcAft>
            </a:pPr>
            <a:r>
              <a:rPr lang="en-US" sz="2400" i="1" spc="0">
                <a:solidFill>
                  <a:srgbClr val="3333CC"/>
                </a:solidFill>
                <a:latin typeface="Times New Roman" panose="22635452340000000000" pitchFamily="1"/>
              </a:rPr>
              <a:t>monitoraggio)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650" y="341630"/>
            <a:ext cx="9162415" cy="6875780"/>
          </a:xfrm>
          <a:prstGeom prst="rect">
            <a:avLst/>
          </a:prstGeom>
        </p:spPr>
      </p:pic>
      <p:sp>
        <p:nvSpPr>
          <p:cNvPr id="123" name="Segnaposto testo 122"/>
          <p:cNvSpPr>
            <a:spLocks noGrp="1"/>
          </p:cNvSpPr>
          <p:nvPr>
            <p:ph type="body" idx="10"/>
          </p:nvPr>
        </p:nvSpPr>
        <p:spPr>
          <a:xfrm>
            <a:off x="2170430" y="1365885"/>
            <a:ext cx="6477000" cy="432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180"/>
              </a:spcAft>
            </a:pPr>
            <a:r>
              <a:rPr lang="en-US" sz="2800" b="1" spc="-100">
                <a:solidFill>
                  <a:srgbClr val="00339A"/>
                </a:solidFill>
                <a:latin typeface="Times New Roman" panose="22635452340000000000" pitchFamily="1"/>
              </a:rPr>
              <a:t>Investigator’s Brochure e consenso informato </a:t>
            </a:r>
          </a:p>
        </p:txBody>
      </p:sp>
      <p:sp>
        <p:nvSpPr>
          <p:cNvPr id="124" name="Segnaposto testo 123"/>
          <p:cNvSpPr>
            <a:spLocks noGrp="1"/>
          </p:cNvSpPr>
          <p:nvPr>
            <p:ph type="body" idx="10"/>
          </p:nvPr>
        </p:nvSpPr>
        <p:spPr>
          <a:xfrm>
            <a:off x="1682750" y="3259455"/>
            <a:ext cx="7174865" cy="2428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3200" i="1" spc="0">
                <a:solidFill>
                  <a:srgbClr val="00339A"/>
                </a:solidFill>
                <a:latin typeface="Times New Roman" panose="22635452340000000000" pitchFamily="1"/>
              </a:rPr>
              <a:t>Verificare coerenza informazioni riportate </a:t>
            </a:r>
          </a:p>
          <a:p>
            <a:pPr marL="27432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spc="0">
                <a:solidFill>
                  <a:srgbClr val="00339A"/>
                </a:solidFill>
                <a:latin typeface="Times New Roman" panose="22635452340000000000" pitchFamily="1"/>
              </a:rPr>
              <a:t>nel consenso informato (potenziali rischi </a:t>
            </a:r>
          </a:p>
          <a:p>
            <a:pPr marL="0" marR="68580" indent="0" algn="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spc="0">
                <a:solidFill>
                  <a:srgbClr val="00339A"/>
                </a:solidFill>
                <a:latin typeface="Times New Roman" panose="22635452340000000000" pitchFamily="1"/>
              </a:rPr>
              <a:t>ecc.) con le informazioni riportate nell’IB </a:t>
            </a:r>
          </a:p>
          <a:p>
            <a:pPr marL="0" marR="0" indent="0" algn="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spc="0">
                <a:solidFill>
                  <a:srgbClr val="00339A"/>
                </a:solidFill>
                <a:latin typeface="Times New Roman" panose="22635452340000000000" pitchFamily="1"/>
              </a:rPr>
              <a:t>(dati sulla sicurezza, n° di soggetti trattati </a:t>
            </a:r>
          </a:p>
          <a:p>
            <a:pPr marL="274320" marR="0" indent="0" algn="l">
              <a:lnSpc>
                <a:spcPct val="95999"/>
              </a:lnSpc>
              <a:spcBef>
                <a:spcPts val="0"/>
              </a:spcBef>
              <a:spcAft>
                <a:spcPts val="720"/>
              </a:spcAft>
            </a:pPr>
            <a:r>
              <a:rPr lang="en-US" sz="3200" i="1" spc="0">
                <a:solidFill>
                  <a:srgbClr val="00339A"/>
                </a:solidFill>
                <a:latin typeface="Times New Roman" panose="22635452340000000000" pitchFamily="1"/>
              </a:rPr>
              <a:t>ecc.)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egnaposto testo 126"/>
          <p:cNvSpPr>
            <a:spLocks noGrp="1"/>
          </p:cNvSpPr>
          <p:nvPr>
            <p:ph type="body" idx="10"/>
          </p:nvPr>
        </p:nvSpPr>
        <p:spPr>
          <a:xfrm>
            <a:off x="755650" y="341630"/>
            <a:ext cx="9162415" cy="6875780"/>
          </a:xfrm>
          <a:prstGeom prst="rect">
            <a:avLst/>
          </a:prstGeom>
          <a:solidFill>
            <a:srgbClr val="FFFEF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29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650" y="341630"/>
            <a:ext cx="9162415" cy="6875780"/>
          </a:xfrm>
          <a:prstGeom prst="rect">
            <a:avLst/>
          </a:prstGeom>
        </p:spPr>
      </p:pic>
      <p:sp>
        <p:nvSpPr>
          <p:cNvPr id="130" name="Segnaposto testo 129"/>
          <p:cNvSpPr>
            <a:spLocks noGrp="1"/>
          </p:cNvSpPr>
          <p:nvPr>
            <p:ph type="body" idx="10"/>
          </p:nvPr>
        </p:nvSpPr>
        <p:spPr>
          <a:xfrm>
            <a:off x="2206625" y="1402715"/>
            <a:ext cx="6327775" cy="4349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144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  <a:tabLst>
                <a:tab pos="2910840" algn="r"/>
              </a:tabLst>
            </a:pPr>
            <a:r>
              <a:rPr lang="en-US" sz="2800" b="1" spc="-50">
                <a:solidFill>
                  <a:srgbClr val="00339A"/>
                </a:solidFill>
                <a:latin typeface="Times New Roman" panose="22635452340000000000" pitchFamily="1"/>
              </a:rPr>
              <a:t>Aggiornamento</a:t>
            </a:r>
            <a:r>
              <a:rPr lang="en-US" sz="100" spc="0">
                <a:solidFill>
                  <a:srgbClr val="00339A"/>
                </a:solidFill>
                <a:latin typeface="Times New Roman" panose="22635452340000000000" pitchFamily="1"/>
              </a:rPr>
              <a:t> </a:t>
            </a:r>
            <a:r>
              <a:rPr lang="en-US" sz="2800" spc="0">
                <a:solidFill>
                  <a:srgbClr val="00339A"/>
                </a:solidFill>
                <a:latin typeface="Times New Roman" panose="22635452340000000000" pitchFamily="1"/>
              </a:rPr>
              <a:t>’ </a:t>
            </a:r>
          </a:p>
          <a:p>
            <a:pPr marL="0" marR="0" indent="0" algn="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80">
                <a:solidFill>
                  <a:srgbClr val="00339A"/>
                </a:solidFill>
                <a:latin typeface="Times New Roman" panose="22635452340000000000" pitchFamily="1"/>
              </a:rPr>
              <a:t>dell</a:t>
            </a:r>
            <a:r>
              <a:rPr lang="en-US" sz="2800" spc="-30">
                <a:solidFill>
                  <a:srgbClr val="00339A"/>
                </a:solidFill>
                <a:latin typeface="Times New Roman" panose="22635452340000000000" pitchFamily="1"/>
              </a:rPr>
              <a:t>’</a:t>
            </a:r>
            <a:r>
              <a:rPr lang="en-US" sz="2800" b="1" spc="-80">
                <a:solidFill>
                  <a:srgbClr val="00339A"/>
                </a:solidFill>
                <a:latin typeface="Times New Roman" panose="22635452340000000000" pitchFamily="1"/>
              </a:rPr>
              <a:t>Investigator’s Brochure </a:t>
            </a:r>
          </a:p>
        </p:txBody>
      </p:sp>
      <p:sp>
        <p:nvSpPr>
          <p:cNvPr id="131" name="Segnaposto testo 130"/>
          <p:cNvSpPr>
            <a:spLocks noGrp="1"/>
          </p:cNvSpPr>
          <p:nvPr>
            <p:ph type="body" idx="10"/>
          </p:nvPr>
        </p:nvSpPr>
        <p:spPr>
          <a:xfrm>
            <a:off x="6059170" y="2297430"/>
            <a:ext cx="3520440" cy="3562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400" spc="-80">
                <a:solidFill>
                  <a:srgbClr val="FFFFFF"/>
                </a:solidFill>
                <a:latin typeface="Times New Roman" panose="22635452340000000000" pitchFamily="1"/>
              </a:rPr>
              <a:t>Emendamento del protocollo </a:t>
            </a:r>
          </a:p>
        </p:txBody>
      </p:sp>
      <p:sp>
        <p:nvSpPr>
          <p:cNvPr id="132" name="Segnaposto testo 131"/>
          <p:cNvSpPr>
            <a:spLocks noGrp="1"/>
          </p:cNvSpPr>
          <p:nvPr>
            <p:ph type="body" idx="10"/>
          </p:nvPr>
        </p:nvSpPr>
        <p:spPr>
          <a:xfrm>
            <a:off x="1938655" y="3059430"/>
            <a:ext cx="1905000" cy="10267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400" spc="-85">
                <a:solidFill>
                  <a:srgbClr val="FFFFFF"/>
                </a:solidFill>
                <a:latin typeface="Times New Roman" panose="22635452340000000000" pitchFamily="1"/>
              </a:rPr>
              <a:t>Aggiornamento </a:t>
            </a:r>
          </a:p>
          <a:p>
            <a:pPr marL="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FFFFFF"/>
                </a:solidFill>
                <a:latin typeface="Times New Roman" panose="22635452340000000000" pitchFamily="1"/>
              </a:rPr>
              <a:t>Investigator’s </a:t>
            </a:r>
          </a:p>
          <a:p>
            <a:pPr marL="0" marR="0" indent="0" algn="l">
              <a:lnSpc>
                <a:spcPct val="81599"/>
              </a:lnSpc>
              <a:spcBef>
                <a:spcPts val="0"/>
              </a:spcBef>
              <a:spcAft>
                <a:spcPts val="180"/>
              </a:spcAft>
            </a:pPr>
            <a:r>
              <a:rPr lang="en-US" sz="2400" spc="0">
                <a:solidFill>
                  <a:srgbClr val="FFFFFF"/>
                </a:solidFill>
                <a:latin typeface="Times New Roman" panose="22635452340000000000" pitchFamily="1"/>
              </a:rPr>
              <a:t>Brochure </a:t>
            </a:r>
          </a:p>
        </p:txBody>
      </p:sp>
      <p:sp>
        <p:nvSpPr>
          <p:cNvPr id="133" name="Segnaposto testo 132"/>
          <p:cNvSpPr>
            <a:spLocks noGrp="1"/>
          </p:cNvSpPr>
          <p:nvPr>
            <p:ph type="body" idx="10"/>
          </p:nvPr>
        </p:nvSpPr>
        <p:spPr>
          <a:xfrm>
            <a:off x="5370830" y="4735830"/>
            <a:ext cx="4025900" cy="295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80639"/>
              </a:lnSpc>
              <a:spcAft>
                <a:spcPts val="0"/>
              </a:spcAft>
            </a:pPr>
            <a:r>
              <a:rPr lang="en-US" sz="2400" spc="-75">
                <a:solidFill>
                  <a:srgbClr val="FFFFFF"/>
                </a:solidFill>
                <a:latin typeface="Times New Roman" panose="22635452340000000000" pitchFamily="1"/>
              </a:rPr>
              <a:t>Modifica del consenso informato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egnaposto testo 136"/>
          <p:cNvSpPr>
            <a:spLocks noGrp="1"/>
          </p:cNvSpPr>
          <p:nvPr>
            <p:ph type="body" idx="10"/>
          </p:nvPr>
        </p:nvSpPr>
        <p:spPr>
          <a:xfrm>
            <a:off x="755650" y="341630"/>
            <a:ext cx="9162415" cy="6875780"/>
          </a:xfrm>
          <a:prstGeom prst="rect">
            <a:avLst/>
          </a:prstGeom>
          <a:solidFill>
            <a:srgbClr val="FFFEFB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39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650" y="341630"/>
            <a:ext cx="9162415" cy="6875780"/>
          </a:xfrm>
          <a:prstGeom prst="rect">
            <a:avLst/>
          </a:prstGeom>
        </p:spPr>
      </p:pic>
      <p:sp>
        <p:nvSpPr>
          <p:cNvPr id="136" name="Segnaposto testo 135"/>
          <p:cNvSpPr>
            <a:spLocks noGrp="1"/>
          </p:cNvSpPr>
          <p:nvPr>
            <p:ph type="body" idx="10"/>
          </p:nvPr>
        </p:nvSpPr>
        <p:spPr>
          <a:xfrm>
            <a:off x="709930" y="1151890"/>
            <a:ext cx="9255760" cy="428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2588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800" b="1" spc="-80">
                <a:solidFill>
                  <a:srgbClr val="00339A"/>
                </a:solidFill>
                <a:latin typeface="Times New Roman" panose="22635452340000000000" pitchFamily="1"/>
              </a:rPr>
              <a:t>Aggiornamento dell</a:t>
            </a:r>
            <a:r>
              <a:rPr lang="en-US" sz="2800" spc="20">
                <a:solidFill>
                  <a:srgbClr val="00339A"/>
                </a:solidFill>
                <a:latin typeface="Times New Roman" panose="22635452340000000000" pitchFamily="1"/>
              </a:rPr>
              <a:t>'</a:t>
            </a:r>
            <a:r>
              <a:rPr lang="en-US" sz="2800" b="1" spc="-80">
                <a:solidFill>
                  <a:srgbClr val="00339A"/>
                </a:solidFill>
                <a:latin typeface="Times New Roman" panose="22635452340000000000" pitchFamily="1"/>
              </a:rPr>
              <a:t>Investigator’s Brochure </a:t>
            </a:r>
            <a:r>
              <a:rPr lang="en-US" sz="2800" spc="20">
                <a:solidFill>
                  <a:srgbClr val="00339A"/>
                </a:solidFill>
                <a:latin typeface="Times New Roman" panose="22635452340000000000" pitchFamily="1"/>
              </a:rPr>
              <a:t>e </a:t>
            </a:r>
          </a:p>
        </p:txBody>
      </p:sp>
      <p:sp>
        <p:nvSpPr>
          <p:cNvPr id="140" name="Segnaposto testo 139"/>
          <p:cNvSpPr>
            <a:spLocks noGrp="1"/>
          </p:cNvSpPr>
          <p:nvPr>
            <p:ph type="body" idx="10"/>
          </p:nvPr>
        </p:nvSpPr>
        <p:spPr>
          <a:xfrm>
            <a:off x="1953895" y="937260"/>
            <a:ext cx="7138035" cy="32626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7160" rIns="0" bIns="0" anchor="t"/>
          <a:lstStyle/>
          <a:p>
            <a:pPr marL="301752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2800" spc="0">
                <a:solidFill>
                  <a:srgbClr val="00339A"/>
                </a:solidFill>
                <a:latin typeface="Times New Roman" panose="22635452340000000000" pitchFamily="1"/>
              </a:rPr>
              <a:t>’ </a:t>
            </a:r>
          </a:p>
          <a:p>
            <a:pPr marL="1371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70">
                <a:solidFill>
                  <a:srgbClr val="00339A"/>
                </a:solidFill>
                <a:latin typeface="Times New Roman" panose="22635452340000000000" pitchFamily="1"/>
              </a:rPr>
              <a:t>Aggiornamento dell</a:t>
            </a:r>
            <a:r>
              <a:rPr lang="en-US" sz="2800" spc="-20">
                <a:solidFill>
                  <a:srgbClr val="00339A"/>
                </a:solidFill>
                <a:latin typeface="Times New Roman" panose="22635452340000000000" pitchFamily="1"/>
              </a:rPr>
              <a:t>’</a:t>
            </a:r>
            <a:r>
              <a:rPr lang="en-US" sz="2800" b="1" spc="-70">
                <a:solidFill>
                  <a:srgbClr val="00339A"/>
                </a:solidFill>
                <a:latin typeface="Times New Roman" panose="22635452340000000000" pitchFamily="1"/>
              </a:rPr>
              <a:t>Investigator’s Brochure e </a:t>
            </a:r>
          </a:p>
          <a:p>
            <a:pPr marL="1280160" marR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50">
                <a:solidFill>
                  <a:srgbClr val="00339A"/>
                </a:solidFill>
                <a:latin typeface="Times New Roman" panose="22635452340000000000" pitchFamily="1"/>
              </a:rPr>
              <a:t>consenso informato (Esempio) </a:t>
            </a:r>
          </a:p>
          <a:p>
            <a:pPr marL="0" marR="0" indent="0" algn="l">
              <a:lnSpc>
                <a:spcPts val="3400"/>
              </a:lnSpc>
              <a:spcBef>
                <a:spcPts val="1620"/>
              </a:spcBef>
              <a:spcAft>
                <a:spcPts val="0"/>
              </a:spcAft>
            </a:pPr>
            <a:r>
              <a:rPr lang="en-US" sz="3200" i="1" spc="0">
                <a:solidFill>
                  <a:srgbClr val="FF9A00"/>
                </a:solidFill>
                <a:latin typeface="Times New Roman" panose="22635452340000000000" pitchFamily="1"/>
              </a:rPr>
              <a:t>Aggiornamento dell’IB del travoprost</a:t>
            </a:r>
            <a:r>
              <a:rPr lang="en-US" sz="3200" i="1" spc="0">
                <a:solidFill>
                  <a:srgbClr val="00339A"/>
                </a:solidFill>
                <a:latin typeface="Times New Roman" panose="22635452340000000000" pitchFamily="1"/>
              </a:rPr>
              <a:t> che </a:t>
            </a:r>
          </a:p>
          <a:p>
            <a:pPr marL="0" marR="0" indent="0" algn="ctr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spc="-30">
                <a:solidFill>
                  <a:srgbClr val="00339A"/>
                </a:solidFill>
                <a:latin typeface="Times New Roman" panose="22635452340000000000" pitchFamily="1"/>
              </a:rPr>
              <a:t>riporta l’imbrunimento della zona </a:t>
            </a:r>
          </a:p>
          <a:p>
            <a:pPr marL="0" marR="0" indent="0" algn="ctr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spc="-50">
                <a:solidFill>
                  <a:srgbClr val="00339A"/>
                </a:solidFill>
                <a:latin typeface="Times New Roman" panose="22635452340000000000" pitchFamily="1"/>
              </a:rPr>
              <a:t>perioculare irreversibile anziché </a:t>
            </a:r>
          </a:p>
          <a:p>
            <a:pPr marL="0" marR="0" indent="0" algn="ctr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spc="-75">
                <a:solidFill>
                  <a:srgbClr val="00339A"/>
                </a:solidFill>
                <a:latin typeface="Times New Roman" panose="22635452340000000000" pitchFamily="1"/>
              </a:rPr>
              <a:t>reversibile come riportato nella precedente </a:t>
            </a:r>
          </a:p>
          <a:p>
            <a:pPr marL="0" marR="0" indent="0" algn="ctr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spc="0">
                <a:solidFill>
                  <a:srgbClr val="00339A"/>
                </a:solidFill>
                <a:latin typeface="Times New Roman" panose="22635452340000000000" pitchFamily="1"/>
              </a:rPr>
              <a:t>edizione </a:t>
            </a:r>
          </a:p>
        </p:txBody>
      </p:sp>
      <p:sp>
        <p:nvSpPr>
          <p:cNvPr id="141" name="Segnaposto testo 140"/>
          <p:cNvSpPr>
            <a:spLocks noGrp="1"/>
          </p:cNvSpPr>
          <p:nvPr>
            <p:ph type="body" idx="10"/>
          </p:nvPr>
        </p:nvSpPr>
        <p:spPr>
          <a:xfrm>
            <a:off x="2164080" y="5482590"/>
            <a:ext cx="6424930" cy="7861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400" i="1" spc="-40">
                <a:solidFill>
                  <a:srgbClr val="00339A"/>
                </a:solidFill>
                <a:latin typeface="Times New Roman" panose="22635452340000000000" pitchFamily="1"/>
              </a:rPr>
              <a:t>Modifica consenso informato per i nuovi pz </a:t>
            </a:r>
          </a:p>
          <a:p>
            <a:pPr marL="0" marR="0" indent="0" algn="ctr">
              <a:lnSpc>
                <a:spcPct val="95999"/>
              </a:lnSpc>
              <a:spcBef>
                <a:spcPts val="540"/>
              </a:spcBef>
              <a:spcAft>
                <a:spcPts val="0"/>
              </a:spcAft>
            </a:pPr>
            <a:r>
              <a:rPr lang="en-US" sz="2400" i="1" spc="-65">
                <a:solidFill>
                  <a:srgbClr val="00339A"/>
                </a:solidFill>
                <a:latin typeface="Times New Roman" panose="22635452340000000000" pitchFamily="1"/>
              </a:rPr>
              <a:t>Addendum consenso informato per i pz già arruolati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egnaposto testo 144"/>
          <p:cNvSpPr>
            <a:spLocks noGrp="1"/>
          </p:cNvSpPr>
          <p:nvPr>
            <p:ph type="body" idx="10"/>
          </p:nvPr>
        </p:nvSpPr>
        <p:spPr>
          <a:xfrm>
            <a:off x="755650" y="341630"/>
            <a:ext cx="9162415" cy="6875780"/>
          </a:xfrm>
          <a:prstGeom prst="rect">
            <a:avLst/>
          </a:prstGeom>
          <a:solidFill>
            <a:srgbClr val="FFFEFB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47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650" y="341630"/>
            <a:ext cx="9162415" cy="6875780"/>
          </a:xfrm>
          <a:prstGeom prst="rect">
            <a:avLst/>
          </a:prstGeom>
        </p:spPr>
      </p:pic>
      <p:sp>
        <p:nvSpPr>
          <p:cNvPr id="144" name="Segnaposto testo 143"/>
          <p:cNvSpPr>
            <a:spLocks noGrp="1"/>
          </p:cNvSpPr>
          <p:nvPr>
            <p:ph type="body" idx="10"/>
          </p:nvPr>
        </p:nvSpPr>
        <p:spPr>
          <a:xfrm>
            <a:off x="709930" y="1151890"/>
            <a:ext cx="9255760" cy="428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2588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800" b="1" spc="-80">
                <a:solidFill>
                  <a:srgbClr val="00339A"/>
                </a:solidFill>
                <a:latin typeface="Times New Roman" panose="22635452340000000000" pitchFamily="1"/>
              </a:rPr>
              <a:t>Aggiornamento dell</a:t>
            </a:r>
            <a:r>
              <a:rPr lang="en-US" sz="2800" spc="20">
                <a:solidFill>
                  <a:srgbClr val="00339A"/>
                </a:solidFill>
                <a:latin typeface="Times New Roman" panose="22635452340000000000" pitchFamily="1"/>
              </a:rPr>
              <a:t>'</a:t>
            </a:r>
            <a:r>
              <a:rPr lang="en-US" sz="2800" b="1" spc="-80">
                <a:solidFill>
                  <a:srgbClr val="00339A"/>
                </a:solidFill>
                <a:latin typeface="Times New Roman" panose="22635452340000000000" pitchFamily="1"/>
              </a:rPr>
              <a:t>Investigator’s Brochure </a:t>
            </a:r>
            <a:r>
              <a:rPr lang="en-US" sz="2800" spc="20">
                <a:solidFill>
                  <a:srgbClr val="00339A"/>
                </a:solidFill>
                <a:latin typeface="Times New Roman" panose="22635452340000000000" pitchFamily="1"/>
              </a:rPr>
              <a:t>e </a:t>
            </a:r>
          </a:p>
        </p:txBody>
      </p:sp>
      <p:sp>
        <p:nvSpPr>
          <p:cNvPr id="148" name="Segnaposto testo 147"/>
          <p:cNvSpPr>
            <a:spLocks noGrp="1"/>
          </p:cNvSpPr>
          <p:nvPr>
            <p:ph type="body" idx="10"/>
          </p:nvPr>
        </p:nvSpPr>
        <p:spPr>
          <a:xfrm>
            <a:off x="1615440" y="1580515"/>
            <a:ext cx="7080250" cy="922655"/>
          </a:xfrm>
          <a:prstGeom prst="rect">
            <a:avLst/>
          </a:prstGeom>
          <a:noFill/>
          <a:ln w="12700" cmpd="sng">
            <a:solidFill>
              <a:srgbClr val="000000"/>
            </a:solidFill>
            <a:prstDash val="solid"/>
          </a:ln>
        </p:spPr>
        <p:txBody>
          <a:bodyPr vert="horz" lIns="0" tIns="0" rIns="0" bIns="0" anchor="t"/>
          <a:lstStyle/>
          <a:p>
            <a:pPr marL="224028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800" b="1" spc="-100">
                <a:solidFill>
                  <a:srgbClr val="00339A"/>
                </a:solidFill>
                <a:latin typeface="Times New Roman" panose="22635452340000000000" pitchFamily="1"/>
              </a:rPr>
              <a:t>protocollo (Esempio)</a:t>
            </a:r>
            <a:r>
              <a:rPr lang="en-US" sz="100" b="1" spc="0">
                <a:solidFill>
                  <a:srgbClr val="00339A"/>
                </a:solidFill>
                <a:latin typeface="Bookman Old Style" panose="22635452340000000000" pitchFamily="1"/>
              </a:rPr>
              <a:t> </a:t>
            </a:r>
          </a:p>
          <a:p>
            <a:pPr marL="0" marR="0" indent="0" algn="l">
              <a:lnSpc>
                <a:spcPct val="95999"/>
              </a:lnSpc>
              <a:spcBef>
                <a:spcPts val="180"/>
              </a:spcBef>
              <a:spcAft>
                <a:spcPts val="720"/>
              </a:spcAft>
            </a:pPr>
            <a:r>
              <a:rPr lang="en-US" sz="2800" i="1" spc="-50">
                <a:solidFill>
                  <a:srgbClr val="FF9A00"/>
                </a:solidFill>
                <a:latin typeface="Times New Roman" panose="22635452340000000000" pitchFamily="1"/>
              </a:rPr>
              <a:t>Aggiornamento dell’IB dell’infliximab</a:t>
            </a:r>
            <a:r>
              <a:rPr lang="en-US" sz="100" i="1" spc="-50">
                <a:solidFill>
                  <a:srgbClr val="FF9A00"/>
                </a:solidFill>
                <a:latin typeface="Bookman Old Style" panose="22635452340000000000" pitchFamily="1"/>
              </a:rPr>
              <a:t> </a:t>
            </a:r>
          </a:p>
        </p:txBody>
      </p:sp>
      <p:sp>
        <p:nvSpPr>
          <p:cNvPr id="149" name="Segnaposto testo 148"/>
          <p:cNvSpPr>
            <a:spLocks noGrp="1"/>
          </p:cNvSpPr>
          <p:nvPr>
            <p:ph type="body" idx="10"/>
          </p:nvPr>
        </p:nvSpPr>
        <p:spPr>
          <a:xfrm>
            <a:off x="1691640" y="2571750"/>
            <a:ext cx="115570" cy="1504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300"/>
              </a:lnSpc>
              <a:spcAft>
                <a:spcPts val="0"/>
              </a:spcAft>
            </a:pPr>
            <a:r>
              <a:rPr lang="en-US" sz="2400" i="1" spc="0">
                <a:solidFill>
                  <a:srgbClr val="00339A"/>
                </a:solidFill>
                <a:latin typeface="Times New Roman" panose="22635452340000000000" pitchFamily="1"/>
              </a:rPr>
              <a:t>“</a:t>
            </a:r>
            <a:r>
              <a:rPr lang="en-US" sz="100" i="1" spc="0">
                <a:solidFill>
                  <a:srgbClr val="00339A"/>
                </a:solidFill>
                <a:latin typeface="Bookman Old Style" panose="22635452340000000000" pitchFamily="1"/>
              </a:rPr>
              <a:t> </a:t>
            </a:r>
          </a:p>
        </p:txBody>
      </p:sp>
      <p:sp>
        <p:nvSpPr>
          <p:cNvPr id="150" name="Segnaposto testo 149"/>
          <p:cNvSpPr>
            <a:spLocks noGrp="1"/>
          </p:cNvSpPr>
          <p:nvPr>
            <p:ph type="body" idx="10"/>
          </p:nvPr>
        </p:nvSpPr>
        <p:spPr>
          <a:xfrm>
            <a:off x="1691640" y="3376930"/>
            <a:ext cx="115570" cy="1498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300"/>
              </a:lnSpc>
              <a:spcAft>
                <a:spcPts val="0"/>
              </a:spcAft>
            </a:pPr>
            <a:r>
              <a:rPr lang="en-US" sz="2400" i="1" spc="0">
                <a:solidFill>
                  <a:srgbClr val="00339A"/>
                </a:solidFill>
                <a:latin typeface="Times New Roman" panose="22635452340000000000" pitchFamily="1"/>
              </a:rPr>
              <a:t>“</a:t>
            </a:r>
            <a:r>
              <a:rPr lang="en-US" sz="100" i="1" spc="0">
                <a:solidFill>
                  <a:srgbClr val="00339A"/>
                </a:solidFill>
                <a:latin typeface="Bookman Old Style" panose="22635452340000000000" pitchFamily="1"/>
              </a:rPr>
              <a:t> </a:t>
            </a:r>
          </a:p>
        </p:txBody>
      </p:sp>
      <p:sp>
        <p:nvSpPr>
          <p:cNvPr id="151" name="Segnaposto testo 150"/>
          <p:cNvSpPr>
            <a:spLocks noGrp="1"/>
          </p:cNvSpPr>
          <p:nvPr>
            <p:ph type="body" idx="10"/>
          </p:nvPr>
        </p:nvSpPr>
        <p:spPr>
          <a:xfrm>
            <a:off x="1807210" y="2569210"/>
            <a:ext cx="7190740" cy="2990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400" i="1" spc="0">
                <a:solidFill>
                  <a:srgbClr val="00339A"/>
                </a:solidFill>
                <a:latin typeface="Times New Roman" panose="22635452340000000000" pitchFamily="1"/>
              </a:rPr>
              <a:t>controindicazioni”:pz conInsuff. Cardiaca congestizia </a:t>
            </a:r>
          </a:p>
          <a:p>
            <a:pPr marL="13716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spc="0">
                <a:solidFill>
                  <a:srgbClr val="00339A"/>
                </a:solidFill>
                <a:latin typeface="Times New Roman" panose="22635452340000000000" pitchFamily="1"/>
              </a:rPr>
              <a:t>moderata-severa (NYHA classe III/IV)</a:t>
            </a:r>
            <a:r>
              <a:rPr lang="en-US" sz="100" i="1" spc="0">
                <a:solidFill>
                  <a:srgbClr val="00339A"/>
                </a:solidFill>
                <a:latin typeface="Bookman Old Style" panose="22635452340000000000" pitchFamily="1"/>
              </a:rPr>
              <a:t> </a:t>
            </a:r>
          </a:p>
          <a:p>
            <a:pPr marL="0" marR="0" indent="0" algn="l">
              <a:lnSpc>
                <a:spcPct val="95999"/>
              </a:lnSpc>
              <a:spcBef>
                <a:spcPts val="720"/>
              </a:spcBef>
              <a:spcAft>
                <a:spcPts val="0"/>
              </a:spcAft>
            </a:pPr>
            <a:r>
              <a:rPr lang="en-US" sz="2400" i="1" spc="0">
                <a:solidFill>
                  <a:srgbClr val="00339A"/>
                </a:solidFill>
                <a:latin typeface="Times New Roman" panose="22635452340000000000" pitchFamily="1"/>
              </a:rPr>
              <a:t>avvertenze”: da usare con cautela in pz con insufficienza </a:t>
            </a:r>
          </a:p>
          <a:p>
            <a:pPr marL="13716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spc="0">
                <a:solidFill>
                  <a:srgbClr val="00339A"/>
                </a:solidFill>
                <a:latin typeface="Times New Roman" panose="22635452340000000000" pitchFamily="1"/>
              </a:rPr>
              <a:t>cardiaca congestizia (NYHA classe I/II) e gli stessi </a:t>
            </a:r>
          </a:p>
          <a:p>
            <a:pPr marL="13716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spc="0">
                <a:solidFill>
                  <a:srgbClr val="00339A"/>
                </a:solidFill>
                <a:latin typeface="Times New Roman" panose="22635452340000000000" pitchFamily="1"/>
              </a:rPr>
              <a:t>devono essere attentamente monitorati ed il farmaco </a:t>
            </a:r>
          </a:p>
          <a:p>
            <a:pPr marL="13716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spc="0">
                <a:solidFill>
                  <a:srgbClr val="00339A"/>
                </a:solidFill>
                <a:latin typeface="Times New Roman" panose="22635452340000000000" pitchFamily="1"/>
              </a:rPr>
              <a:t>dovrebbe essere sospeso se compaiono nuovi sintomi o </a:t>
            </a:r>
          </a:p>
          <a:p>
            <a:pPr marL="0" marR="22860" indent="0" algn="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spc="-5">
                <a:solidFill>
                  <a:srgbClr val="00339A"/>
                </a:solidFill>
                <a:latin typeface="Times New Roman" panose="22635452340000000000" pitchFamily="1"/>
              </a:rPr>
              <a:t>peggioramento della condizione patologica concomitante </a:t>
            </a:r>
          </a:p>
          <a:p>
            <a:pPr marL="91440" marR="0" indent="0" algn="l">
              <a:lnSpc>
                <a:spcPct val="95999"/>
              </a:lnSpc>
              <a:spcBef>
                <a:spcPts val="0"/>
              </a:spcBef>
              <a:spcAft>
                <a:spcPts val="720"/>
              </a:spcAft>
            </a:pPr>
            <a:r>
              <a:rPr lang="en-US" sz="2400" i="1" spc="0">
                <a:solidFill>
                  <a:srgbClr val="00339A"/>
                </a:solidFill>
                <a:latin typeface="Times New Roman" panose="22635452340000000000" pitchFamily="1"/>
              </a:rPr>
              <a:t>preesistente </a:t>
            </a:r>
          </a:p>
        </p:txBody>
      </p:sp>
      <p:sp>
        <p:nvSpPr>
          <p:cNvPr id="152" name="Segnaposto testo 151"/>
          <p:cNvSpPr>
            <a:spLocks noGrp="1"/>
          </p:cNvSpPr>
          <p:nvPr>
            <p:ph type="body" idx="10"/>
          </p:nvPr>
        </p:nvSpPr>
        <p:spPr>
          <a:xfrm>
            <a:off x="1639570" y="6099175"/>
            <a:ext cx="7236460" cy="421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800" spc="-80">
                <a:solidFill>
                  <a:srgbClr val="00339A"/>
                </a:solidFill>
                <a:latin typeface="Times New Roman" panose="22635452340000000000" pitchFamily="1"/>
              </a:rPr>
              <a:t>Emendamento (criteri di esclusione, monitoraggio)</a:t>
            </a:r>
            <a:r>
              <a:rPr lang="en-US" sz="100" spc="-80">
                <a:solidFill>
                  <a:srgbClr val="00339A"/>
                </a:solidFill>
                <a:latin typeface="Bookman Old Style" panose="22635452340000000000" pitchFamily="1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650" y="341630"/>
            <a:ext cx="9162415" cy="6875780"/>
          </a:xfrm>
          <a:prstGeom prst="rect">
            <a:avLst/>
          </a:prstGeom>
        </p:spPr>
      </p:pic>
      <p:sp>
        <p:nvSpPr>
          <p:cNvPr id="155" name="Segnaposto testo 154"/>
          <p:cNvSpPr>
            <a:spLocks noGrp="1"/>
          </p:cNvSpPr>
          <p:nvPr>
            <p:ph type="body" idx="10"/>
          </p:nvPr>
        </p:nvSpPr>
        <p:spPr>
          <a:xfrm>
            <a:off x="709930" y="1151890"/>
            <a:ext cx="9255760" cy="428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2588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800" b="1" spc="-80">
                <a:solidFill>
                  <a:srgbClr val="00339A"/>
                </a:solidFill>
                <a:latin typeface="Times New Roman" panose="22635452340000000000" pitchFamily="1"/>
              </a:rPr>
              <a:t>Aggiornamento dell</a:t>
            </a:r>
            <a:r>
              <a:rPr lang="en-US" sz="2800" spc="20">
                <a:solidFill>
                  <a:srgbClr val="00339A"/>
                </a:solidFill>
                <a:latin typeface="Times New Roman" panose="22635452340000000000" pitchFamily="1"/>
              </a:rPr>
              <a:t>'</a:t>
            </a:r>
            <a:r>
              <a:rPr lang="en-US" sz="2800" b="1" spc="-80">
                <a:solidFill>
                  <a:srgbClr val="00339A"/>
                </a:solidFill>
                <a:latin typeface="Times New Roman" panose="22635452340000000000" pitchFamily="1"/>
              </a:rPr>
              <a:t>Investigator’s Brochure </a:t>
            </a:r>
            <a:r>
              <a:rPr lang="en-US" sz="2800" spc="20">
                <a:solidFill>
                  <a:srgbClr val="00339A"/>
                </a:solidFill>
                <a:latin typeface="Times New Roman" panose="22635452340000000000" pitchFamily="1"/>
              </a:rPr>
              <a:t>e </a:t>
            </a:r>
          </a:p>
        </p:txBody>
      </p:sp>
      <p:sp>
        <p:nvSpPr>
          <p:cNvPr id="158" name="Segnaposto testo 157"/>
          <p:cNvSpPr>
            <a:spLocks noGrp="1"/>
          </p:cNvSpPr>
          <p:nvPr>
            <p:ph type="body" idx="10"/>
          </p:nvPr>
        </p:nvSpPr>
        <p:spPr>
          <a:xfrm>
            <a:off x="4215130" y="1365250"/>
            <a:ext cx="2395855" cy="3683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86399"/>
              </a:lnSpc>
              <a:spcAft>
                <a:spcPts val="0"/>
              </a:spcAft>
            </a:pPr>
            <a:r>
              <a:rPr lang="en-US" sz="2800" b="1" spc="-130">
                <a:solidFill>
                  <a:srgbClr val="00339A"/>
                </a:solidFill>
                <a:latin typeface="Times New Roman" panose="22635452340000000000" pitchFamily="1"/>
              </a:rPr>
              <a:t>CONCLUSIONI</a:t>
            </a:r>
            <a:r>
              <a:rPr lang="en-US" sz="100" b="1" spc="-30">
                <a:solidFill>
                  <a:srgbClr val="00339A"/>
                </a:solidFill>
                <a:latin typeface="Bookman Old Style" panose="22635452340000000000" pitchFamily="1"/>
              </a:rPr>
              <a:t> </a:t>
            </a:r>
          </a:p>
        </p:txBody>
      </p:sp>
      <p:sp>
        <p:nvSpPr>
          <p:cNvPr id="159" name="Segnaposto testo 158"/>
          <p:cNvSpPr>
            <a:spLocks noGrp="1"/>
          </p:cNvSpPr>
          <p:nvPr>
            <p:ph type="body" idx="10"/>
          </p:nvPr>
        </p:nvSpPr>
        <p:spPr>
          <a:xfrm>
            <a:off x="1637030" y="2094865"/>
            <a:ext cx="7281545" cy="22548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3200" b="1" spc="-20">
                <a:solidFill>
                  <a:srgbClr val="00339A"/>
                </a:solidFill>
                <a:latin typeface="Times New Roman" panose="22635452340000000000" pitchFamily="1"/>
              </a:rPr>
              <a:t>Ai fini di salvaguardare:</a:t>
            </a:r>
            <a:r>
              <a:rPr lang="en-US" sz="100" b="1" spc="80">
                <a:solidFill>
                  <a:srgbClr val="00339A"/>
                </a:solidFill>
                <a:latin typeface="Bookman Old Style" panose="22635452340000000000" pitchFamily="1"/>
              </a:rPr>
              <a:t> </a:t>
            </a:r>
          </a:p>
          <a:p>
            <a:pPr marL="45720" marR="0" indent="457200" algn="l">
              <a:lnSpc>
                <a:spcPct val="129599"/>
              </a:lnSpc>
              <a:spcBef>
                <a:spcPts val="540"/>
              </a:spcBef>
              <a:spcAft>
                <a:spcPts val="0"/>
              </a:spcAft>
              <a:buFont typeface="Times New Roman"/>
              <a:buAutoNum type="arabicPeriod"/>
            </a:pPr>
            <a:r>
              <a:rPr lang="en-US" sz="2400" b="1" spc="25">
                <a:solidFill>
                  <a:srgbClr val="00339A"/>
                </a:solidFill>
                <a:latin typeface="Times New Roman" panose="22635452340000000000" pitchFamily="1"/>
              </a:rPr>
              <a:t>il diritto del singolo soggetto di decidere liberamente ed</a:t>
            </a:r>
          </a:p>
          <a:p>
            <a:pPr marL="36576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50">
                <a:solidFill>
                  <a:srgbClr val="00339A"/>
                </a:solidFill>
                <a:latin typeface="Times New Roman" panose="22635452340000000000" pitchFamily="1"/>
              </a:rPr>
              <a:t>in modo consapevole se</a:t>
            </a:r>
            <a:r>
              <a:rPr lang="en-US" sz="2400" spc="100">
                <a:solidFill>
                  <a:srgbClr val="00339A"/>
                </a:solidFill>
                <a:latin typeface="Times New Roman" panose="22635452340000000000" pitchFamily="1"/>
              </a:rPr>
              <a:t>:</a:t>
            </a:r>
            <a:r>
              <a:rPr lang="en-US" sz="100" spc="100">
                <a:solidFill>
                  <a:srgbClr val="00339A"/>
                </a:solidFill>
                <a:latin typeface="Bookman Old Style" panose="22635452340000000000" pitchFamily="1"/>
              </a:rPr>
              <a:t> </a:t>
            </a:r>
          </a:p>
          <a:p>
            <a:pPr marL="0" marR="0" indent="0" algn="l">
              <a:lnSpc>
                <a:spcPct val="95999"/>
              </a:lnSpc>
              <a:spcBef>
                <a:spcPts val="720"/>
              </a:spcBef>
              <a:spcAft>
                <a:spcPts val="0"/>
              </a:spcAft>
            </a:pPr>
            <a:r>
              <a:rPr lang="en-US" sz="2500" b="1" spc="60">
                <a:solidFill>
                  <a:srgbClr val="00339A"/>
                </a:solidFill>
                <a:latin typeface="Bookman Old Style" panose="22635452340000000000" pitchFamily="1"/>
              </a:rPr>
              <a:t>4 </a:t>
            </a:r>
            <a:r>
              <a:rPr lang="en-US" sz="2400" b="1" spc="10">
                <a:solidFill>
                  <a:srgbClr val="00339A"/>
                </a:solidFill>
                <a:latin typeface="Times New Roman" panose="22635452340000000000" pitchFamily="1"/>
              </a:rPr>
              <a:t>Continuare la partecipazione allo studio</a:t>
            </a:r>
            <a:r>
              <a:rPr lang="en-US" sz="100" b="1" spc="60">
                <a:solidFill>
                  <a:srgbClr val="00339A"/>
                </a:solidFill>
                <a:latin typeface="Bookman Old Style" panose="22635452340000000000" pitchFamily="1"/>
              </a:rPr>
              <a:t> </a:t>
            </a:r>
          </a:p>
          <a:p>
            <a:pPr marL="0" marR="0" indent="0" algn="l">
              <a:lnSpc>
                <a:spcPct val="95999"/>
              </a:lnSpc>
              <a:spcBef>
                <a:spcPts val="180"/>
              </a:spcBef>
              <a:spcAft>
                <a:spcPts val="180"/>
              </a:spcAft>
            </a:pPr>
            <a:r>
              <a:rPr lang="en-US" sz="2500" b="1" spc="40">
                <a:solidFill>
                  <a:srgbClr val="00339A"/>
                </a:solidFill>
                <a:latin typeface="Bookman Old Style" panose="22635452340000000000" pitchFamily="1"/>
              </a:rPr>
              <a:t>4 </a:t>
            </a:r>
            <a:r>
              <a:rPr lang="en-US" sz="2400" b="1" spc="-10">
                <a:solidFill>
                  <a:srgbClr val="00339A"/>
                </a:solidFill>
                <a:latin typeface="Times New Roman" panose="22635452340000000000" pitchFamily="1"/>
              </a:rPr>
              <a:t>Ritirarsi dallo studio</a:t>
            </a:r>
            <a:r>
              <a:rPr lang="en-US" sz="100" b="1" spc="40">
                <a:solidFill>
                  <a:srgbClr val="00339A"/>
                </a:solidFill>
                <a:latin typeface="Bookman Old Style" panose="22635452340000000000" pitchFamily="1"/>
              </a:rPr>
              <a:t> </a:t>
            </a:r>
          </a:p>
        </p:txBody>
      </p:sp>
      <p:sp>
        <p:nvSpPr>
          <p:cNvPr id="160" name="Segnaposto testo 159"/>
          <p:cNvSpPr>
            <a:spLocks noGrp="1"/>
          </p:cNvSpPr>
          <p:nvPr>
            <p:ph type="body" idx="10"/>
          </p:nvPr>
        </p:nvSpPr>
        <p:spPr>
          <a:xfrm>
            <a:off x="1639570" y="4940935"/>
            <a:ext cx="7245350" cy="8528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457200" algn="l">
              <a:lnSpc>
                <a:spcPct val="95999"/>
              </a:lnSpc>
              <a:spcAft>
                <a:spcPts val="0"/>
              </a:spcAft>
              <a:buFont typeface="Times New Roman"/>
              <a:buAutoNum type="arabicPeriod"/>
            </a:pPr>
            <a:r>
              <a:rPr lang="en-US" sz="2800" b="1" spc="-95">
                <a:solidFill>
                  <a:srgbClr val="00339A"/>
                </a:solidFill>
                <a:latin typeface="Times New Roman" panose="22635452340000000000" pitchFamily="1"/>
              </a:rPr>
              <a:t>l’integrità del singolo soggetto partecipante allo</a:t>
            </a:r>
          </a:p>
          <a:p>
            <a:pPr marL="320040" marR="0" indent="0" algn="l">
              <a:lnSpc>
                <a:spcPct val="8735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100">
                <a:solidFill>
                  <a:srgbClr val="00339A"/>
                </a:solidFill>
                <a:latin typeface="Times New Roman" panose="22635452340000000000" pitchFamily="1"/>
              </a:rPr>
              <a:t>studio clinico</a:t>
            </a:r>
            <a:r>
              <a:rPr lang="en-US" sz="100" b="1" spc="0">
                <a:solidFill>
                  <a:srgbClr val="00339A"/>
                </a:solidFill>
                <a:latin typeface="Bookman Old Style" panose="22635452340000000000" pitchFamily="1"/>
              </a:rPr>
              <a:t> </a:t>
            </a:r>
          </a:p>
        </p:txBody>
      </p:sp>
      <p:sp>
        <p:nvSpPr>
          <p:cNvPr id="161" name="Segnaposto testo 160"/>
          <p:cNvSpPr>
            <a:spLocks noGrp="1"/>
          </p:cNvSpPr>
          <p:nvPr>
            <p:ph type="body" idx="10"/>
          </p:nvPr>
        </p:nvSpPr>
        <p:spPr>
          <a:xfrm>
            <a:off x="3785870" y="6470650"/>
            <a:ext cx="3215640" cy="422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ctr">
              <a:lnSpc>
                <a:spcPct val="86399"/>
              </a:lnSpc>
              <a:spcAft>
                <a:spcPts val="0"/>
              </a:spcAft>
            </a:pPr>
            <a:r>
              <a:rPr lang="en-US" sz="3200" b="1" spc="60">
                <a:solidFill>
                  <a:srgbClr val="CE8134"/>
                </a:solidFill>
                <a:latin typeface="Times New Roman" panose="22635452340000000000" pitchFamily="1"/>
              </a:rPr>
              <a:t>MONITORAGGIO</a:t>
            </a:r>
            <a:r>
              <a:rPr lang="en-US" sz="100" b="1" spc="260">
                <a:solidFill>
                  <a:srgbClr val="CE8134"/>
                </a:solidFill>
                <a:latin typeface="Bookman Old Style" panose="22635452340000000000" pitchFamily="1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0"/>
          <p:cNvSpPr>
            <a:spLocks noGrp="1"/>
          </p:cNvSpPr>
          <p:nvPr>
            <p:ph type="body" idx="10"/>
          </p:nvPr>
        </p:nvSpPr>
        <p:spPr>
          <a:xfrm>
            <a:off x="755650" y="341630"/>
            <a:ext cx="9162415" cy="6875780"/>
          </a:xfrm>
          <a:prstGeom prst="rect">
            <a:avLst/>
          </a:prstGeom>
          <a:solidFill>
            <a:srgbClr val="FFFEFB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3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650" y="341630"/>
            <a:ext cx="9162415" cy="6875780"/>
          </a:xfrm>
          <a:prstGeom prst="rect">
            <a:avLst/>
          </a:prstGeom>
        </p:spPr>
      </p:pic>
      <p:sp>
        <p:nvSpPr>
          <p:cNvPr id="14" name="Segnaposto testo 13"/>
          <p:cNvSpPr>
            <a:spLocks noGrp="1"/>
          </p:cNvSpPr>
          <p:nvPr>
            <p:ph type="body" idx="10"/>
          </p:nvPr>
        </p:nvSpPr>
        <p:spPr>
          <a:xfrm>
            <a:off x="3633470" y="918210"/>
            <a:ext cx="3352800" cy="1075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100"/>
              </a:lnSpc>
              <a:spcAft>
                <a:spcPts val="0"/>
              </a:spcAft>
            </a:pPr>
            <a:r>
              <a:rPr lang="en-US" sz="2800" spc="-85">
                <a:solidFill>
                  <a:srgbClr val="000000"/>
                </a:solidFill>
                <a:latin typeface="Times New Roman" panose="22635452340000000000" pitchFamily="1"/>
              </a:rPr>
              <a:t>Investigator’s Brochure </a:t>
            </a:r>
          </a:p>
          <a:p>
            <a:pPr marL="594360" marR="0" indent="0" algn="l">
              <a:lnSpc>
                <a:spcPts val="1900"/>
              </a:lnSpc>
              <a:spcBef>
                <a:spcPts val="720"/>
              </a:spcBef>
              <a:spcAft>
                <a:spcPts val="0"/>
              </a:spcAft>
            </a:pPr>
            <a:r>
              <a:rPr lang="en-US" sz="2000" i="1" spc="-40">
                <a:solidFill>
                  <a:srgbClr val="000000"/>
                </a:solidFill>
                <a:latin typeface="Times New Roman" panose="22635452340000000000" pitchFamily="1"/>
              </a:rPr>
              <a:t>Good Clinical Practice </a:t>
            </a:r>
          </a:p>
          <a:p>
            <a:pPr marL="0" marR="0" indent="0" algn="ctr">
              <a:lnSpc>
                <a:spcPts val="2100"/>
              </a:lnSpc>
              <a:spcBef>
                <a:spcPts val="720"/>
              </a:spcBef>
              <a:spcAft>
                <a:spcPts val="0"/>
              </a:spcAft>
            </a:pPr>
            <a:r>
              <a:rPr lang="en-US" sz="2000" i="1" spc="0">
                <a:solidFill>
                  <a:srgbClr val="000000"/>
                </a:solidFill>
                <a:latin typeface="Times New Roman" panose="22635452340000000000" pitchFamily="1"/>
              </a:rPr>
              <a:t>DM 15/07/97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idx="10"/>
          </p:nvPr>
        </p:nvSpPr>
        <p:spPr>
          <a:xfrm>
            <a:off x="1557655" y="2432685"/>
            <a:ext cx="7473315" cy="4175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Times New Roman" panose="22635452340000000000" pitchFamily="1"/>
              </a:rPr>
              <a:t>Cosa è? </a:t>
            </a:r>
          </a:p>
          <a:p>
            <a:pPr marL="0" marR="0" indent="0" algn="ctr">
              <a:lnSpc>
                <a:spcPts val="2600"/>
              </a:lnSpc>
              <a:spcBef>
                <a:spcPts val="720"/>
              </a:spcBef>
              <a:spcAft>
                <a:spcPts val="0"/>
              </a:spcAft>
            </a:pPr>
            <a:r>
              <a:rPr lang="en-US" sz="2400" spc="-10">
                <a:solidFill>
                  <a:srgbClr val="00339A"/>
                </a:solidFill>
                <a:latin typeface="Times New Roman" panose="22635452340000000000" pitchFamily="1"/>
              </a:rPr>
              <a:t>L’IB è una raccolta di dati clinici e non clinici sul prodotto in </a:t>
            </a:r>
          </a:p>
          <a:p>
            <a:pPr marL="32004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00339A"/>
                </a:solidFill>
                <a:latin typeface="Times New Roman" panose="22635452340000000000" pitchFamily="1"/>
              </a:rPr>
              <a:t>sperimentazione che sono di pertinenza per lo studio del </a:t>
            </a:r>
          </a:p>
          <a:p>
            <a:pPr marL="32004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00339A"/>
                </a:solidFill>
                <a:latin typeface="Times New Roman" panose="22635452340000000000" pitchFamily="1"/>
              </a:rPr>
              <a:t>prodotto nell’uomo. </a:t>
            </a:r>
          </a:p>
          <a:p>
            <a:pPr marL="0" marR="0" indent="0" algn="l">
              <a:lnSpc>
                <a:spcPts val="2600"/>
              </a:lnSpc>
              <a:spcBef>
                <a:spcPts val="720"/>
              </a:spcBef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Times New Roman" panose="22635452340000000000" pitchFamily="1"/>
              </a:rPr>
              <a:t>A cosa serve? </a:t>
            </a:r>
          </a:p>
          <a:p>
            <a:pPr marL="0" marR="0" indent="0" algn="l">
              <a:lnSpc>
                <a:spcPts val="2200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2000" spc="-40">
                <a:solidFill>
                  <a:srgbClr val="00339A"/>
                </a:solidFill>
                <a:latin typeface="Times New Roman" panose="22635452340000000000" pitchFamily="1"/>
              </a:rPr>
              <a:t>Fornire agli sperimentatori e alle persone coinvolte nello studio clinico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40">
                <a:solidFill>
                  <a:srgbClr val="00339A"/>
                </a:solidFill>
                <a:latin typeface="Times New Roman" panose="22635452340000000000" pitchFamily="1"/>
              </a:rPr>
              <a:t>informazioni che rendano più agevole la comprensione del razionale </a:t>
            </a:r>
          </a:p>
          <a:p>
            <a:pPr marL="0" marR="45720" indent="0" algn="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40">
                <a:solidFill>
                  <a:srgbClr val="00339A"/>
                </a:solidFill>
                <a:latin typeface="Times New Roman" panose="22635452340000000000" pitchFamily="1"/>
              </a:rPr>
              <a:t>del protocollo e l’aderenza a diversi fattori chiave del protocollo quali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35">
                <a:solidFill>
                  <a:srgbClr val="00339A"/>
                </a:solidFill>
                <a:latin typeface="Times New Roman" panose="22635452340000000000" pitchFamily="1"/>
              </a:rPr>
              <a:t>il dosaggio, la frequenza/l’intervallo delle dosi, i metodi di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40">
                <a:solidFill>
                  <a:srgbClr val="00339A"/>
                </a:solidFill>
                <a:latin typeface="Times New Roman" panose="22635452340000000000" pitchFamily="1"/>
              </a:rPr>
              <a:t>somministrazione e le procedure per il monitoraggio della sicurezza </a:t>
            </a:r>
          </a:p>
          <a:p>
            <a:pPr marL="0" marR="0" indent="0" algn="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30">
                <a:solidFill>
                  <a:srgbClr val="00339A"/>
                </a:solidFill>
                <a:latin typeface="Times New Roman" panose="22635452340000000000" pitchFamily="1"/>
              </a:rPr>
              <a:t>del prodotto....con informazioni equilibrate e non promozionali ai fini </a:t>
            </a:r>
          </a:p>
          <a:p>
            <a:pPr marL="0" marR="0" indent="0" algn="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30">
                <a:solidFill>
                  <a:srgbClr val="00339A"/>
                </a:solidFill>
                <a:latin typeface="Times New Roman" panose="22635452340000000000" pitchFamily="1"/>
              </a:rPr>
              <a:t>di una valutazione imparziale rischio-beneficio circa l’appropriatezza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40">
                <a:solidFill>
                  <a:srgbClr val="00339A"/>
                </a:solidFill>
                <a:latin typeface="Times New Roman" panose="22635452340000000000" pitchFamily="1"/>
              </a:rPr>
              <a:t>dello studio proposto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650" y="341630"/>
            <a:ext cx="9162415" cy="6875780"/>
          </a:xfrm>
          <a:prstGeom prst="rect">
            <a:avLst/>
          </a:prstGeom>
        </p:spPr>
      </p:pic>
      <p:sp>
        <p:nvSpPr>
          <p:cNvPr id="164" name="Segnaposto testo 163"/>
          <p:cNvSpPr>
            <a:spLocks noGrp="1"/>
          </p:cNvSpPr>
          <p:nvPr>
            <p:ph type="body" idx="10"/>
          </p:nvPr>
        </p:nvSpPr>
        <p:spPr>
          <a:xfrm>
            <a:off x="755650" y="1390650"/>
            <a:ext cx="9255760" cy="340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342900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800" b="1" spc="0">
                <a:solidFill>
                  <a:srgbClr val="00339A"/>
                </a:solidFill>
                <a:latin typeface="Times New Roman" panose="22635452340000000000" pitchFamily="1"/>
              </a:rPr>
              <a:t>CONCLUSIONI </a:t>
            </a:r>
          </a:p>
        </p:txBody>
      </p:sp>
      <p:sp>
        <p:nvSpPr>
          <p:cNvPr id="167" name="Segnaposto testo 166"/>
          <p:cNvSpPr>
            <a:spLocks noGrp="1"/>
          </p:cNvSpPr>
          <p:nvPr>
            <p:ph type="body" idx="10"/>
          </p:nvPr>
        </p:nvSpPr>
        <p:spPr>
          <a:xfrm>
            <a:off x="1670050" y="1731645"/>
            <a:ext cx="7458710" cy="3653155"/>
          </a:xfrm>
          <a:prstGeom prst="rect">
            <a:avLst/>
          </a:prstGeom>
          <a:noFill/>
          <a:ln w="12700" cmpd="sng">
            <a:solidFill>
              <a:srgbClr val="000000"/>
            </a:solidFill>
            <a:prstDash val="solid"/>
          </a:ln>
        </p:spPr>
        <p:txBody>
          <a:bodyPr vert="horz" lIns="0" tIns="137160" rIns="0" bIns="0" anchor="t">
            <a:normAutofit fontScale="90000"/>
          </a:bodyPr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3200" b="1" spc="70">
                <a:solidFill>
                  <a:srgbClr val="00339A"/>
                </a:solidFill>
                <a:latin typeface="Times New Roman" panose="22635452340000000000" pitchFamily="1"/>
              </a:rPr>
              <a:t>Gli studi clinici devono essere disegnati, </a:t>
            </a:r>
          </a:p>
          <a:p>
            <a:pPr marL="0" marR="0" indent="0" algn="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spc="40">
                <a:solidFill>
                  <a:srgbClr val="00339A"/>
                </a:solidFill>
                <a:latin typeface="Times New Roman" panose="22635452340000000000" pitchFamily="1"/>
              </a:rPr>
              <a:t>condotti, elaborati e pubblicati in modo tale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spc="0">
                <a:solidFill>
                  <a:srgbClr val="00339A"/>
                </a:solidFill>
                <a:latin typeface="Times New Roman" panose="22635452340000000000" pitchFamily="1"/>
              </a:rPr>
              <a:t>da produrre dati attendibili per la</a:t>
            </a:r>
            <a:r>
              <a:rPr lang="en-US" sz="100" spc="0">
                <a:solidFill>
                  <a:srgbClr val="00339A"/>
                </a:solidFill>
                <a:latin typeface="Times New Roman" panose="22635452340000000000" pitchFamily="1"/>
              </a:rPr>
              <a:t> </a:t>
            </a:r>
          </a:p>
          <a:p>
            <a:pPr marL="0" marR="0" indent="0" algn="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spc="50">
                <a:solidFill>
                  <a:srgbClr val="CD8945"/>
                </a:solidFill>
                <a:latin typeface="Times New Roman" panose="22635452340000000000" pitchFamily="1"/>
              </a:rPr>
              <a:t>collettività</a:t>
            </a:r>
            <a:r>
              <a:rPr lang="en-US" sz="3200" b="1" spc="50">
                <a:solidFill>
                  <a:srgbClr val="00339A"/>
                </a:solidFill>
                <a:latin typeface="Times New Roman" panose="22635452340000000000" pitchFamily="1"/>
              </a:rPr>
              <a:t> ma sempre nel pieno rispetto dei </a:t>
            </a:r>
          </a:p>
          <a:p>
            <a:pPr marL="0" marR="0" indent="0" algn="ctr">
              <a:lnSpc>
                <a:spcPct val="95999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3200" b="1" spc="50">
                <a:solidFill>
                  <a:srgbClr val="00339A"/>
                </a:solidFill>
                <a:latin typeface="Times New Roman" panose="22635452340000000000" pitchFamily="1"/>
              </a:rPr>
              <a:t>diritti e dell’integrità del</a:t>
            </a:r>
            <a:r>
              <a:rPr lang="en-US" sz="3200" b="1" spc="50">
                <a:solidFill>
                  <a:srgbClr val="CD8945"/>
                </a:solidFill>
                <a:latin typeface="Times New Roman" panose="22635452340000000000" pitchFamily="1"/>
              </a:rPr>
              <a:t> singolo</a:t>
            </a:r>
            <a:r>
              <a:rPr lang="en-US" sz="3200" b="1" spc="50">
                <a:solidFill>
                  <a:srgbClr val="00339A"/>
                </a:solidFill>
                <a:latin typeface="Times New Roman" panose="22635452340000000000" pitchFamily="1"/>
              </a:rPr>
              <a:t> soggetto </a:t>
            </a:r>
          </a:p>
          <a:p>
            <a:pPr marL="320040" marR="0" indent="0" algn="l">
              <a:lnSpc>
                <a:spcPct val="95999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3200" b="1" spc="0">
                <a:solidFill>
                  <a:srgbClr val="00339A"/>
                </a:solidFill>
                <a:latin typeface="Times New Roman" panose="22635452340000000000" pitchFamily="1"/>
              </a:rPr>
              <a:t>partecipante</a:t>
            </a:r>
            <a:r>
              <a:rPr lang="en-US" sz="3200" b="1" spc="0">
                <a:solidFill>
                  <a:srgbClr val="808080"/>
                </a:solidFill>
                <a:latin typeface="Times New Roman" panose="22635452340000000000" pitchFamily="1"/>
              </a:rPr>
              <a:t>. </a:t>
            </a:r>
          </a:p>
          <a:p>
            <a:pPr marL="1828800" marR="0" indent="0" algn="l">
              <a:lnSpc>
                <a:spcPct val="95999"/>
              </a:lnSpc>
              <a:spcBef>
                <a:spcPts val="1080"/>
              </a:spcBef>
              <a:spcAft>
                <a:spcPts val="360"/>
              </a:spcAft>
            </a:pPr>
            <a:r>
              <a:rPr lang="en-US" sz="3200" b="1" spc="80">
                <a:solidFill>
                  <a:srgbClr val="CD8945"/>
                </a:solidFill>
                <a:latin typeface="Times New Roman" panose="22635452340000000000" pitchFamily="1"/>
              </a:rPr>
              <a:t>Singolo vs collettività </a:t>
            </a:r>
          </a:p>
        </p:txBody>
      </p:sp>
      <p:sp>
        <p:nvSpPr>
          <p:cNvPr id="168" name="Segnaposto testo 167"/>
          <p:cNvSpPr>
            <a:spLocks noGrp="1"/>
          </p:cNvSpPr>
          <p:nvPr>
            <p:ph type="body" idx="10"/>
          </p:nvPr>
        </p:nvSpPr>
        <p:spPr>
          <a:xfrm>
            <a:off x="2505710" y="6057265"/>
            <a:ext cx="5788025" cy="7721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800" b="1" i="1" spc="75">
                <a:solidFill>
                  <a:srgbClr val="CD8945"/>
                </a:solidFill>
                <a:latin typeface="Times New Roman" panose="22635452340000000000" pitchFamily="1"/>
              </a:rPr>
              <a:t>La grande rivoluzione delle GCP e della </a:t>
            </a:r>
          </a:p>
          <a:p>
            <a:pPr marL="1188720" marR="0" indent="0" algn="l">
              <a:lnSpc>
                <a:spcPct val="8255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spc="90">
                <a:solidFill>
                  <a:srgbClr val="CD8945"/>
                </a:solidFill>
                <a:latin typeface="Times New Roman" panose="22635452340000000000" pitchFamily="1"/>
              </a:rPr>
              <a:t>Dichiarazione di Helsinki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testo 18"/>
          <p:cNvSpPr>
            <a:spLocks noGrp="1"/>
          </p:cNvSpPr>
          <p:nvPr>
            <p:ph type="body" idx="10"/>
          </p:nvPr>
        </p:nvSpPr>
        <p:spPr>
          <a:xfrm>
            <a:off x="755650" y="341630"/>
            <a:ext cx="9162415" cy="6875780"/>
          </a:xfrm>
          <a:prstGeom prst="rect">
            <a:avLst/>
          </a:prstGeom>
          <a:solidFill>
            <a:srgbClr val="FFFEFB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21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650" y="341630"/>
            <a:ext cx="9162415" cy="6875780"/>
          </a:xfrm>
          <a:prstGeom prst="rect">
            <a:avLst/>
          </a:prstGeom>
        </p:spPr>
      </p:pic>
      <p:sp>
        <p:nvSpPr>
          <p:cNvPr id="18" name="Segnaposto testo 17"/>
          <p:cNvSpPr>
            <a:spLocks noGrp="1"/>
          </p:cNvSpPr>
          <p:nvPr>
            <p:ph type="body" idx="10"/>
          </p:nvPr>
        </p:nvSpPr>
        <p:spPr>
          <a:xfrm>
            <a:off x="755650" y="546100"/>
            <a:ext cx="9255760" cy="955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292608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800" b="1" spc="-114">
                <a:solidFill>
                  <a:srgbClr val="000000"/>
                </a:solidFill>
                <a:latin typeface="Times New Roman" panose="22635452340000000000" pitchFamily="1"/>
              </a:rPr>
              <a:t>Investigator’s Brochure </a:t>
            </a:r>
          </a:p>
          <a:p>
            <a:pPr marL="34290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70">
                <a:solidFill>
                  <a:srgbClr val="000000"/>
                </a:solidFill>
                <a:latin typeface="Times New Roman" panose="22635452340000000000" pitchFamily="1"/>
              </a:rPr>
              <a:t>Good Clinical Practice </a:t>
            </a:r>
          </a:p>
          <a:p>
            <a:pPr marL="39319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40">
                <a:solidFill>
                  <a:srgbClr val="000000"/>
                </a:solidFill>
                <a:latin typeface="Times New Roman" panose="22635452340000000000" pitchFamily="1"/>
              </a:rPr>
              <a:t>JM 15/07/97 </a:t>
            </a:r>
          </a:p>
        </p:txBody>
      </p:sp>
      <p:sp>
        <p:nvSpPr>
          <p:cNvPr id="22" name="Segnaposto testo 21"/>
          <p:cNvSpPr>
            <a:spLocks noGrp="1"/>
          </p:cNvSpPr>
          <p:nvPr>
            <p:ph type="body" idx="10"/>
          </p:nvPr>
        </p:nvSpPr>
        <p:spPr>
          <a:xfrm>
            <a:off x="3696970" y="884555"/>
            <a:ext cx="3352800" cy="10960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4300" rIns="0" bIns="0" anchor="t">
            <a:normAutofit fontScale="25000" lnSpcReduction="20000"/>
          </a:bodyPr>
          <a:lstStyle/>
          <a:p>
            <a:pPr marL="169164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Times New Roman" panose="22635452340000000000" pitchFamily="1"/>
              </a:rPr>
              <a:t>’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114">
                <a:solidFill>
                  <a:srgbClr val="000000"/>
                </a:solidFill>
                <a:latin typeface="Times New Roman" panose="22635452340000000000" pitchFamily="1"/>
              </a:rPr>
              <a:t>Investigator</a:t>
            </a:r>
            <a:r>
              <a:rPr lang="en-US" sz="2800" spc="-65">
                <a:solidFill>
                  <a:srgbClr val="000000"/>
                </a:solidFill>
                <a:latin typeface="Times New Roman" panose="22635452340000000000" pitchFamily="1"/>
              </a:rPr>
              <a:t>’</a:t>
            </a:r>
            <a:r>
              <a:rPr lang="en-US" sz="2800" b="1" spc="-114">
                <a:solidFill>
                  <a:srgbClr val="000000"/>
                </a:solidFill>
                <a:latin typeface="Times New Roman" panose="22635452340000000000" pitchFamily="1"/>
              </a:rPr>
              <a:t>s Brochure </a:t>
            </a:r>
          </a:p>
          <a:p>
            <a:pPr marL="548640" marR="0" indent="0" algn="l">
              <a:lnSpc>
                <a:spcPts val="1800"/>
              </a:lnSpc>
              <a:spcBef>
                <a:spcPts val="720"/>
              </a:spcBef>
              <a:spcAft>
                <a:spcPts val="0"/>
              </a:spcAft>
            </a:pPr>
            <a:r>
              <a:rPr lang="en-US" sz="2000" b="1" i="1" spc="70">
                <a:solidFill>
                  <a:srgbClr val="000000"/>
                </a:solidFill>
                <a:latin typeface="Times New Roman" panose="22635452340000000000" pitchFamily="1"/>
              </a:rPr>
              <a:t>Good Clinical Practice </a:t>
            </a:r>
          </a:p>
          <a:p>
            <a:pPr marL="0" marR="0" indent="0" algn="ctr">
              <a:lnSpc>
                <a:spcPts val="2100"/>
              </a:lnSpc>
              <a:spcBef>
                <a:spcPts val="540"/>
              </a:spcBef>
              <a:spcAft>
                <a:spcPts val="0"/>
              </a:spcAft>
            </a:pPr>
            <a:r>
              <a:rPr lang="en-US" sz="2000" b="1" i="1" spc="0">
                <a:solidFill>
                  <a:srgbClr val="000000"/>
                </a:solidFill>
                <a:latin typeface="Times New Roman" panose="22635452340000000000" pitchFamily="1"/>
              </a:rPr>
              <a:t>DW 15/07/97 </a:t>
            </a:r>
          </a:p>
        </p:txBody>
      </p:sp>
      <p:sp>
        <p:nvSpPr>
          <p:cNvPr id="23" name="Segnaposto testo 22"/>
          <p:cNvSpPr>
            <a:spLocks noGrp="1"/>
          </p:cNvSpPr>
          <p:nvPr>
            <p:ph type="body" idx="10"/>
          </p:nvPr>
        </p:nvSpPr>
        <p:spPr>
          <a:xfrm>
            <a:off x="1563370" y="2420620"/>
            <a:ext cx="3752215" cy="3505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marR="0" indent="0" algn="ctr">
              <a:lnSpc>
                <a:spcPct val="81599"/>
              </a:lnSpc>
              <a:spcAft>
                <a:spcPts val="0"/>
              </a:spcAft>
            </a:pPr>
            <a:r>
              <a:rPr lang="en-US" sz="2800" spc="-90">
                <a:solidFill>
                  <a:srgbClr val="000000"/>
                </a:solidFill>
                <a:latin typeface="Times New Roman" panose="22635452340000000000" pitchFamily="1"/>
              </a:rPr>
              <a:t>Come deve essere redatta? </a:t>
            </a:r>
          </a:p>
        </p:txBody>
      </p:sp>
      <p:sp>
        <p:nvSpPr>
          <p:cNvPr id="24" name="Segnaposto testo 23"/>
          <p:cNvSpPr>
            <a:spLocks noGrp="1"/>
          </p:cNvSpPr>
          <p:nvPr>
            <p:ph type="body" idx="10"/>
          </p:nvPr>
        </p:nvSpPr>
        <p:spPr>
          <a:xfrm>
            <a:off x="1576070" y="3333750"/>
            <a:ext cx="7543800" cy="32702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320040" marR="0" indent="-320040" algn="l">
              <a:lnSpc>
                <a:spcPct val="95999"/>
              </a:lnSpc>
              <a:spcAft>
                <a:spcPts val="0"/>
              </a:spcAft>
            </a:pPr>
            <a:r>
              <a:rPr lang="en-US" sz="300" spc="0">
                <a:solidFill>
                  <a:srgbClr val="00339A"/>
                </a:solidFill>
                <a:latin typeface="Wingdings 2" panose="22635452340000000000" pitchFamily="1"/>
              </a:rPr>
              <a:t>+ </a:t>
            </a:r>
            <a:r>
              <a:rPr lang="en-US" sz="2400" spc="0">
                <a:solidFill>
                  <a:srgbClr val="00339A"/>
                </a:solidFill>
                <a:latin typeface="Times New Roman" panose="22635452340000000000" pitchFamily="1"/>
              </a:rPr>
              <a:t>Frontespizio </a:t>
            </a:r>
            <a:r>
              <a:rPr lang="en-US" sz="1800" spc="0">
                <a:solidFill>
                  <a:srgbClr val="00339A"/>
                </a:solidFill>
                <a:latin typeface="Times New Roman" panose="22635452340000000000" pitchFamily="1"/>
              </a:rPr>
              <a:t>(nome sponsor, identificazione prodotto in studio (codice </a:t>
            </a:r>
            <a:r>
              <a:rPr lang="en-US" sz="1800" spc="-45">
                <a:solidFill>
                  <a:srgbClr val="00339A"/>
                </a:solidFill>
                <a:latin typeface="Times New Roman" panose="22635452340000000000" pitchFamily="1"/>
              </a:rPr>
              <a:t>sperimentale, nome chimico o nome generico ed eventuale nome commerciale, </a:t>
            </a:r>
            <a:r>
              <a:rPr lang="en-US" sz="1800" spc="-30">
                <a:solidFill>
                  <a:srgbClr val="00339A"/>
                </a:solidFill>
                <a:latin typeface="Times New Roman" panose="22635452340000000000" pitchFamily="1"/>
              </a:rPr>
              <a:t>n° edizione e data di pubblicazione) </a:t>
            </a:r>
          </a:p>
          <a:p>
            <a:pPr marL="0" marR="0" indent="0" algn="l">
              <a:lnSpc>
                <a:spcPct val="84479"/>
              </a:lnSpc>
              <a:spcBef>
                <a:spcPts val="540"/>
              </a:spcBef>
              <a:spcAft>
                <a:spcPts val="0"/>
              </a:spcAft>
            </a:pPr>
            <a:r>
              <a:rPr lang="en-US" sz="300" spc="30">
                <a:solidFill>
                  <a:srgbClr val="00339A"/>
                </a:solidFill>
                <a:latin typeface="Wingdings 2" panose="22635452340000000000" pitchFamily="1"/>
              </a:rPr>
              <a:t>+ </a:t>
            </a:r>
            <a:r>
              <a:rPr lang="en-US" sz="2400" spc="30">
                <a:solidFill>
                  <a:srgbClr val="00339A"/>
                </a:solidFill>
                <a:latin typeface="Times New Roman" panose="22635452340000000000" pitchFamily="1"/>
              </a:rPr>
              <a:t>Dichiarazione di riservatezza </a:t>
            </a:r>
          </a:p>
          <a:p>
            <a:pPr marL="0" marR="0" indent="0" algn="l">
              <a:lnSpc>
                <a:spcPct val="95999"/>
              </a:lnSpc>
              <a:spcBef>
                <a:spcPts val="720"/>
              </a:spcBef>
              <a:spcAft>
                <a:spcPts val="0"/>
              </a:spcAft>
            </a:pPr>
            <a:r>
              <a:rPr lang="en-US" sz="300" spc="-10">
                <a:solidFill>
                  <a:srgbClr val="00339A"/>
                </a:solidFill>
                <a:latin typeface="Wingdings 2" panose="22635452340000000000" pitchFamily="1"/>
              </a:rPr>
              <a:t>+ </a:t>
            </a:r>
            <a:r>
              <a:rPr lang="en-US" sz="2400" spc="-10">
                <a:solidFill>
                  <a:srgbClr val="00339A"/>
                </a:solidFill>
                <a:latin typeface="Times New Roman" panose="22635452340000000000" pitchFamily="1"/>
              </a:rPr>
              <a:t>Formulazione e proprietà fisico-chimiche e farmaceutiche </a:t>
            </a:r>
          </a:p>
          <a:p>
            <a:pPr marL="0" marR="0" indent="0" algn="l">
              <a:lnSpc>
                <a:spcPct val="84479"/>
              </a:lnSpc>
              <a:spcBef>
                <a:spcPts val="540"/>
              </a:spcBef>
              <a:spcAft>
                <a:spcPts val="0"/>
              </a:spcAft>
            </a:pPr>
            <a:r>
              <a:rPr lang="en-US" sz="300" spc="80">
                <a:solidFill>
                  <a:srgbClr val="00339A"/>
                </a:solidFill>
                <a:latin typeface="Wingdings 2" panose="22635452340000000000" pitchFamily="1"/>
              </a:rPr>
              <a:t>+ </a:t>
            </a:r>
            <a:r>
              <a:rPr lang="en-US" sz="2400" spc="80">
                <a:solidFill>
                  <a:srgbClr val="00339A"/>
                </a:solidFill>
                <a:latin typeface="Times New Roman" panose="22635452340000000000" pitchFamily="1"/>
              </a:rPr>
              <a:t>Studi non clinici </a:t>
            </a:r>
          </a:p>
          <a:p>
            <a:pPr marL="0" marR="0" indent="0" algn="l">
              <a:lnSpc>
                <a:spcPct val="95999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300" spc="40">
                <a:solidFill>
                  <a:srgbClr val="00339A"/>
                </a:solidFill>
                <a:latin typeface="Wingdings 2" panose="22635452340000000000" pitchFamily="1"/>
              </a:rPr>
              <a:t>+ </a:t>
            </a:r>
            <a:r>
              <a:rPr lang="en-US" sz="2400" spc="40">
                <a:solidFill>
                  <a:srgbClr val="00339A"/>
                </a:solidFill>
                <a:latin typeface="Times New Roman" panose="22635452340000000000" pitchFamily="1"/>
              </a:rPr>
              <a:t>Farmacologia non clinica </a:t>
            </a:r>
          </a:p>
          <a:p>
            <a:pPr marL="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" spc="0">
                <a:solidFill>
                  <a:srgbClr val="00339A"/>
                </a:solidFill>
                <a:latin typeface="Wingdings 2" panose="22635452340000000000" pitchFamily="1"/>
              </a:rPr>
              <a:t>+ </a:t>
            </a:r>
            <a:r>
              <a:rPr lang="en-US" sz="2400" spc="0">
                <a:solidFill>
                  <a:srgbClr val="00339A"/>
                </a:solidFill>
                <a:latin typeface="Times New Roman" panose="22635452340000000000" pitchFamily="1"/>
              </a:rPr>
              <a:t>Farmacocinetica e metabolismo negli animali </a:t>
            </a:r>
          </a:p>
          <a:p>
            <a:pPr marL="0" marR="0" indent="0" algn="l">
              <a:lnSpc>
                <a:spcPct val="95999"/>
              </a:lnSpc>
              <a:spcBef>
                <a:spcPts val="0"/>
              </a:spcBef>
              <a:spcAft>
                <a:spcPts val="180"/>
              </a:spcAft>
            </a:pPr>
            <a:r>
              <a:rPr lang="en-US" sz="300" spc="50">
                <a:solidFill>
                  <a:srgbClr val="00339A"/>
                </a:solidFill>
                <a:latin typeface="Wingdings 2" panose="22635452340000000000" pitchFamily="1"/>
              </a:rPr>
              <a:t>+ </a:t>
            </a:r>
            <a:r>
              <a:rPr lang="en-US" sz="2400" spc="50">
                <a:solidFill>
                  <a:srgbClr val="00339A"/>
                </a:solidFill>
                <a:latin typeface="Times New Roman" panose="22635452340000000000" pitchFamily="1"/>
              </a:rPr>
              <a:t>Tossicologia 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idx="10"/>
          </p:nvPr>
        </p:nvSpPr>
        <p:spPr>
          <a:xfrm>
            <a:off x="7052945" y="6720205"/>
            <a:ext cx="673735" cy="2863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marR="0" indent="0" algn="ctr">
              <a:lnSpc>
                <a:spcPct val="78719"/>
              </a:lnSpc>
              <a:spcAft>
                <a:spcPts val="0"/>
              </a:spcAft>
            </a:pPr>
            <a:r>
              <a:rPr lang="en-US" sz="2400" spc="-55">
                <a:solidFill>
                  <a:srgbClr val="000000"/>
                </a:solidFill>
                <a:latin typeface="Times New Roman" panose="22635452340000000000" pitchFamily="1"/>
              </a:rPr>
              <a:t>segue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testo 28"/>
          <p:cNvSpPr>
            <a:spLocks noGrp="1"/>
          </p:cNvSpPr>
          <p:nvPr>
            <p:ph type="body" idx="10"/>
          </p:nvPr>
        </p:nvSpPr>
        <p:spPr>
          <a:xfrm>
            <a:off x="755650" y="1501775"/>
            <a:ext cx="9162415" cy="5715635"/>
          </a:xfrm>
          <a:prstGeom prst="rect">
            <a:avLst/>
          </a:prstGeom>
          <a:solidFill>
            <a:srgbClr val="FFFEFB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31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650" y="341630"/>
            <a:ext cx="9162415" cy="6875780"/>
          </a:xfrm>
          <a:prstGeom prst="rect">
            <a:avLst/>
          </a:prstGeom>
        </p:spPr>
      </p:pic>
      <p:sp>
        <p:nvSpPr>
          <p:cNvPr id="28" name="Segnaposto testo 27"/>
          <p:cNvSpPr>
            <a:spLocks noGrp="1"/>
          </p:cNvSpPr>
          <p:nvPr>
            <p:ph type="body" idx="10"/>
          </p:nvPr>
        </p:nvSpPr>
        <p:spPr>
          <a:xfrm>
            <a:off x="755650" y="546100"/>
            <a:ext cx="9255760" cy="955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292608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800" b="1" spc="-114">
                <a:solidFill>
                  <a:srgbClr val="000000"/>
                </a:solidFill>
                <a:latin typeface="Times New Roman" panose="22635452340000000000" pitchFamily="1"/>
              </a:rPr>
              <a:t>Investigator’s Brochure </a:t>
            </a:r>
          </a:p>
          <a:p>
            <a:pPr marL="34290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70">
                <a:solidFill>
                  <a:srgbClr val="000000"/>
                </a:solidFill>
                <a:latin typeface="Times New Roman" panose="22635452340000000000" pitchFamily="1"/>
              </a:rPr>
              <a:t>Good Clinical Practice </a:t>
            </a:r>
          </a:p>
          <a:p>
            <a:pPr marL="39319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40">
                <a:solidFill>
                  <a:srgbClr val="000000"/>
                </a:solidFill>
                <a:latin typeface="Times New Roman" panose="22635452340000000000" pitchFamily="1"/>
              </a:rPr>
              <a:t>JM 15/07/97 </a:t>
            </a:r>
          </a:p>
        </p:txBody>
      </p:sp>
      <p:sp>
        <p:nvSpPr>
          <p:cNvPr id="32" name="Segnaposto testo 31"/>
          <p:cNvSpPr>
            <a:spLocks noGrp="1"/>
          </p:cNvSpPr>
          <p:nvPr>
            <p:ph type="body" idx="10"/>
          </p:nvPr>
        </p:nvSpPr>
        <p:spPr>
          <a:xfrm>
            <a:off x="1795145" y="1781175"/>
            <a:ext cx="5081270" cy="440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marR="0" indent="0" algn="ctr">
              <a:lnSpc>
                <a:spcPct val="90239"/>
              </a:lnSpc>
              <a:spcAft>
                <a:spcPts val="0"/>
              </a:spcAft>
            </a:pPr>
            <a:r>
              <a:rPr lang="en-US" sz="3200" spc="-35">
                <a:solidFill>
                  <a:srgbClr val="000000"/>
                </a:solidFill>
                <a:latin typeface="Times New Roman" panose="22635452340000000000" pitchFamily="1"/>
              </a:rPr>
              <a:t>Come deve essere redatta? </a:t>
            </a:r>
            <a:r>
              <a:rPr lang="en-US" sz="1800" spc="-35">
                <a:solidFill>
                  <a:srgbClr val="000000"/>
                </a:solidFill>
                <a:latin typeface="Times New Roman" panose="22635452340000000000" pitchFamily="1"/>
              </a:rPr>
              <a:t>(segue) </a:t>
            </a:r>
          </a:p>
        </p:txBody>
      </p:sp>
      <p:sp>
        <p:nvSpPr>
          <p:cNvPr id="33" name="Segnaposto testo 32"/>
          <p:cNvSpPr>
            <a:spLocks noGrp="1"/>
          </p:cNvSpPr>
          <p:nvPr>
            <p:ph type="body" idx="10"/>
          </p:nvPr>
        </p:nvSpPr>
        <p:spPr>
          <a:xfrm>
            <a:off x="1810385" y="2664460"/>
            <a:ext cx="7412990" cy="29902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marR="0" indent="0" algn="l">
              <a:lnSpc>
                <a:spcPct val="83519"/>
              </a:lnSpc>
              <a:spcAft>
                <a:spcPts val="0"/>
              </a:spcAft>
            </a:pPr>
            <a:r>
              <a:rPr lang="en-US" sz="300" spc="110">
                <a:solidFill>
                  <a:srgbClr val="00339A"/>
                </a:solidFill>
                <a:latin typeface="Wingdings 2" panose="22635452340000000000" pitchFamily="1"/>
              </a:rPr>
              <a:t>+ </a:t>
            </a:r>
            <a:r>
              <a:rPr lang="en-US" sz="2800" spc="110">
                <a:solidFill>
                  <a:srgbClr val="00339A"/>
                </a:solidFill>
                <a:latin typeface="Times New Roman" panose="22635452340000000000" pitchFamily="1"/>
              </a:rPr>
              <a:t>Effetti nell’uomo </a:t>
            </a:r>
          </a:p>
          <a:p>
            <a:pPr marL="0" marR="0" indent="0" algn="l">
              <a:lnSpc>
                <a:spcPct val="83519"/>
              </a:lnSpc>
              <a:spcBef>
                <a:spcPts val="1080"/>
              </a:spcBef>
              <a:spcAft>
                <a:spcPts val="0"/>
              </a:spcAft>
            </a:pPr>
            <a:r>
              <a:rPr lang="en-US" sz="300" spc="50">
                <a:solidFill>
                  <a:srgbClr val="00339A"/>
                </a:solidFill>
                <a:latin typeface="Wingdings 2" panose="22635452340000000000" pitchFamily="1"/>
              </a:rPr>
              <a:t>+ </a:t>
            </a:r>
            <a:r>
              <a:rPr lang="en-US" sz="2800" spc="50">
                <a:solidFill>
                  <a:srgbClr val="00339A"/>
                </a:solidFill>
                <a:latin typeface="Times New Roman" panose="22635452340000000000" pitchFamily="1"/>
              </a:rPr>
              <a:t>Farmacocinetica e metabolismo nell’uomo </a:t>
            </a:r>
          </a:p>
          <a:p>
            <a:pPr marL="0" marR="0" indent="0" algn="l">
              <a:lnSpc>
                <a:spcPct val="83519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300" spc="80">
                <a:solidFill>
                  <a:srgbClr val="00339A"/>
                </a:solidFill>
                <a:latin typeface="Wingdings 2" panose="22635452340000000000" pitchFamily="1"/>
              </a:rPr>
              <a:t>+ </a:t>
            </a:r>
            <a:r>
              <a:rPr lang="en-US" sz="2800" spc="80">
                <a:solidFill>
                  <a:srgbClr val="00339A"/>
                </a:solidFill>
                <a:latin typeface="Times New Roman" panose="22635452340000000000" pitchFamily="1"/>
              </a:rPr>
              <a:t>Sicurezza ed efficacia </a:t>
            </a:r>
          </a:p>
          <a:p>
            <a:pPr marL="0" marR="0" indent="0" algn="ctr">
              <a:lnSpc>
                <a:spcPct val="95999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300" spc="10">
                <a:solidFill>
                  <a:srgbClr val="00339A"/>
                </a:solidFill>
                <a:latin typeface="Wingdings 2" panose="22635452340000000000" pitchFamily="1"/>
              </a:rPr>
              <a:t>+ </a:t>
            </a:r>
            <a:r>
              <a:rPr lang="en-US" sz="2800" spc="10">
                <a:solidFill>
                  <a:srgbClr val="00339A"/>
                </a:solidFill>
                <a:latin typeface="Times New Roman" panose="22635452340000000000" pitchFamily="1"/>
              </a:rPr>
              <a:t>Esperienze di commercializzazione del prodotto </a:t>
            </a:r>
          </a:p>
          <a:p>
            <a:pPr marL="0" marR="0" indent="0" algn="ctr">
              <a:lnSpc>
                <a:spcPct val="95999"/>
              </a:lnSpc>
              <a:spcBef>
                <a:spcPts val="720"/>
              </a:spcBef>
              <a:spcAft>
                <a:spcPts val="0"/>
              </a:spcAft>
            </a:pPr>
            <a:r>
              <a:rPr lang="en-US" sz="300" spc="20">
                <a:solidFill>
                  <a:srgbClr val="00339A"/>
                </a:solidFill>
                <a:latin typeface="Wingdings 2" panose="22635452340000000000" pitchFamily="1"/>
              </a:rPr>
              <a:t>+ </a:t>
            </a:r>
            <a:r>
              <a:rPr lang="en-US" sz="2800" spc="20">
                <a:solidFill>
                  <a:srgbClr val="00339A"/>
                </a:solidFill>
                <a:latin typeface="Times New Roman" panose="22635452340000000000" pitchFamily="1"/>
              </a:rPr>
              <a:t>Riassunto dei dati e guida per lo sperimentatore </a:t>
            </a:r>
          </a:p>
          <a:p>
            <a:pPr marL="0" marR="0" indent="0" algn="l">
              <a:lnSpc>
                <a:spcPct val="95999"/>
              </a:lnSpc>
              <a:spcBef>
                <a:spcPts val="900"/>
              </a:spcBef>
              <a:spcAft>
                <a:spcPts val="180"/>
              </a:spcAft>
            </a:pPr>
            <a:r>
              <a:rPr lang="en-US" sz="300" spc="60">
                <a:solidFill>
                  <a:srgbClr val="00339A"/>
                </a:solidFill>
                <a:latin typeface="Wingdings 2" panose="22635452340000000000" pitchFamily="1"/>
              </a:rPr>
              <a:t>+ </a:t>
            </a:r>
            <a:r>
              <a:rPr lang="en-US" sz="2800" spc="60">
                <a:solidFill>
                  <a:srgbClr val="00339A"/>
                </a:solidFill>
                <a:latin typeface="Times New Roman" panose="22635452340000000000" pitchFamily="1"/>
              </a:rPr>
              <a:t>Riferimenti bibliografici </a:t>
            </a:r>
          </a:p>
        </p:txBody>
      </p:sp>
      <p:sp>
        <p:nvSpPr>
          <p:cNvPr id="34" name="Segnaposto testo 33"/>
          <p:cNvSpPr>
            <a:spLocks noGrp="1"/>
          </p:cNvSpPr>
          <p:nvPr>
            <p:ph type="body" idx="10"/>
          </p:nvPr>
        </p:nvSpPr>
        <p:spPr>
          <a:xfrm>
            <a:off x="1771015" y="6216650"/>
            <a:ext cx="7540625" cy="5981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000" b="1" i="1" spc="-45">
                <a:solidFill>
                  <a:srgbClr val="00339A"/>
                </a:solidFill>
                <a:latin typeface="Times New Roman" panose="22635452340000000000" pitchFamily="1"/>
              </a:rPr>
              <a:t>Il tipo e l’ampiezza delle informazioni disponibili possono essere diversi </a:t>
            </a:r>
          </a:p>
          <a:p>
            <a:pPr marL="0" marR="0" indent="0" algn="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-40">
                <a:solidFill>
                  <a:srgbClr val="00339A"/>
                </a:solidFill>
                <a:latin typeface="Times New Roman" panose="22635452340000000000" pitchFamily="1"/>
              </a:rPr>
              <a:t>in relazione allo stadio di sviluppo del prodotto in sperimentazione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egnaposto testo 37"/>
          <p:cNvSpPr>
            <a:spLocks noGrp="1"/>
          </p:cNvSpPr>
          <p:nvPr>
            <p:ph type="body" idx="10"/>
          </p:nvPr>
        </p:nvSpPr>
        <p:spPr>
          <a:xfrm>
            <a:off x="755650" y="341630"/>
            <a:ext cx="9162415" cy="6875780"/>
          </a:xfrm>
          <a:prstGeom prst="rect">
            <a:avLst/>
          </a:prstGeom>
          <a:solidFill>
            <a:srgbClr val="FFFEFB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40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650" y="341630"/>
            <a:ext cx="9162415" cy="6875780"/>
          </a:xfrm>
          <a:prstGeom prst="rect">
            <a:avLst/>
          </a:prstGeom>
        </p:spPr>
      </p:pic>
      <p:sp>
        <p:nvSpPr>
          <p:cNvPr id="37" name="Segnaposto testo 36"/>
          <p:cNvSpPr>
            <a:spLocks noGrp="1"/>
          </p:cNvSpPr>
          <p:nvPr>
            <p:ph type="body" idx="10"/>
          </p:nvPr>
        </p:nvSpPr>
        <p:spPr>
          <a:xfrm>
            <a:off x="755650" y="546100"/>
            <a:ext cx="9255760" cy="955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292608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800" b="1" spc="-114">
                <a:solidFill>
                  <a:srgbClr val="000000"/>
                </a:solidFill>
                <a:latin typeface="Times New Roman" panose="22635452340000000000" pitchFamily="1"/>
              </a:rPr>
              <a:t>Investigator’s Brochure </a:t>
            </a:r>
          </a:p>
          <a:p>
            <a:pPr marL="34290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70">
                <a:solidFill>
                  <a:srgbClr val="000000"/>
                </a:solidFill>
                <a:latin typeface="Times New Roman" panose="22635452340000000000" pitchFamily="1"/>
              </a:rPr>
              <a:t>Good Clinical Practice </a:t>
            </a:r>
          </a:p>
          <a:p>
            <a:pPr marL="39319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40">
                <a:solidFill>
                  <a:srgbClr val="000000"/>
                </a:solidFill>
                <a:latin typeface="Times New Roman" panose="22635452340000000000" pitchFamily="1"/>
              </a:rPr>
              <a:t>JM 15/07/97 </a:t>
            </a:r>
          </a:p>
        </p:txBody>
      </p:sp>
      <p:sp>
        <p:nvSpPr>
          <p:cNvPr id="41" name="Segnaposto testo 40"/>
          <p:cNvSpPr>
            <a:spLocks noGrp="1"/>
          </p:cNvSpPr>
          <p:nvPr>
            <p:ph type="body" idx="10"/>
          </p:nvPr>
        </p:nvSpPr>
        <p:spPr>
          <a:xfrm>
            <a:off x="3696970" y="884555"/>
            <a:ext cx="3352800" cy="10960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4300" rIns="0" bIns="0" anchor="t">
            <a:normAutofit fontScale="25000" lnSpcReduction="20000"/>
          </a:bodyPr>
          <a:lstStyle/>
          <a:p>
            <a:pPr marL="169164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Times New Roman" panose="22635452340000000000" pitchFamily="1"/>
              </a:rPr>
              <a:t>’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114">
                <a:solidFill>
                  <a:srgbClr val="000000"/>
                </a:solidFill>
                <a:latin typeface="Times New Roman" panose="22635452340000000000" pitchFamily="1"/>
              </a:rPr>
              <a:t>Investigator</a:t>
            </a:r>
            <a:r>
              <a:rPr lang="en-US" sz="2800" spc="-65">
                <a:solidFill>
                  <a:srgbClr val="000000"/>
                </a:solidFill>
                <a:latin typeface="Times New Roman" panose="22635452340000000000" pitchFamily="1"/>
              </a:rPr>
              <a:t>’</a:t>
            </a:r>
            <a:r>
              <a:rPr lang="en-US" sz="2800" b="1" spc="-114">
                <a:solidFill>
                  <a:srgbClr val="000000"/>
                </a:solidFill>
                <a:latin typeface="Times New Roman" panose="22635452340000000000" pitchFamily="1"/>
              </a:rPr>
              <a:t>s Brochure </a:t>
            </a:r>
          </a:p>
          <a:p>
            <a:pPr marL="548640" marR="0" indent="0" algn="l">
              <a:lnSpc>
                <a:spcPts val="1800"/>
              </a:lnSpc>
              <a:spcBef>
                <a:spcPts val="720"/>
              </a:spcBef>
              <a:spcAft>
                <a:spcPts val="0"/>
              </a:spcAft>
            </a:pPr>
            <a:r>
              <a:rPr lang="en-US" sz="2000" b="1" i="1" spc="70">
                <a:solidFill>
                  <a:srgbClr val="000000"/>
                </a:solidFill>
                <a:latin typeface="Times New Roman" panose="22635452340000000000" pitchFamily="1"/>
              </a:rPr>
              <a:t>Good Clinical Practice </a:t>
            </a:r>
          </a:p>
          <a:p>
            <a:pPr marL="0" marR="0" indent="0" algn="ctr">
              <a:lnSpc>
                <a:spcPts val="2100"/>
              </a:lnSpc>
              <a:spcBef>
                <a:spcPts val="540"/>
              </a:spcBef>
              <a:spcAft>
                <a:spcPts val="0"/>
              </a:spcAft>
            </a:pPr>
            <a:r>
              <a:rPr lang="en-US" sz="2000" b="1" i="1" spc="0">
                <a:solidFill>
                  <a:srgbClr val="000000"/>
                </a:solidFill>
                <a:latin typeface="Times New Roman" panose="22635452340000000000" pitchFamily="1"/>
              </a:rPr>
              <a:t>DW 15/07/97 </a:t>
            </a:r>
          </a:p>
        </p:txBody>
      </p:sp>
      <p:sp>
        <p:nvSpPr>
          <p:cNvPr id="42" name="Segnaposto testo 41"/>
          <p:cNvSpPr>
            <a:spLocks noGrp="1"/>
          </p:cNvSpPr>
          <p:nvPr>
            <p:ph type="body" idx="10"/>
          </p:nvPr>
        </p:nvSpPr>
        <p:spPr>
          <a:xfrm>
            <a:off x="1786255" y="2305050"/>
            <a:ext cx="7089775" cy="414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800" spc="-25">
                <a:solidFill>
                  <a:srgbClr val="000000"/>
                </a:solidFill>
                <a:latin typeface="Times New Roman" panose="22635452340000000000" pitchFamily="1"/>
              </a:rPr>
              <a:t>E se lo studio riguarda un farmaco in commercio? </a:t>
            </a:r>
          </a:p>
        </p:txBody>
      </p:sp>
      <p:sp>
        <p:nvSpPr>
          <p:cNvPr id="43" name="Segnaposto testo 42"/>
          <p:cNvSpPr>
            <a:spLocks noGrp="1"/>
          </p:cNvSpPr>
          <p:nvPr>
            <p:ph type="body" idx="10"/>
          </p:nvPr>
        </p:nvSpPr>
        <p:spPr>
          <a:xfrm>
            <a:off x="1804670" y="3294380"/>
            <a:ext cx="7360920" cy="676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300" spc="45">
                <a:solidFill>
                  <a:srgbClr val="FF9A00"/>
                </a:solidFill>
                <a:latin typeface="Wingdings" panose="22635452340000000000" pitchFamily="2"/>
              </a:rPr>
              <a:t>4 </a:t>
            </a:r>
            <a:r>
              <a:rPr lang="en-US" sz="2400" b="1" spc="45">
                <a:solidFill>
                  <a:srgbClr val="FF9A00"/>
                </a:solidFill>
                <a:latin typeface="Times New Roman" panose="22635452340000000000" pitchFamily="1"/>
              </a:rPr>
              <a:t>Per l’indicazione già autorizzata</a:t>
            </a:r>
            <a:r>
              <a:rPr lang="en-US" sz="2400" b="1" spc="45">
                <a:solidFill>
                  <a:srgbClr val="00339A"/>
                </a:solidFill>
                <a:latin typeface="Times New Roman" panose="22635452340000000000" pitchFamily="1"/>
              </a:rPr>
              <a:t> l’IB può non essere </a:t>
            </a:r>
          </a:p>
          <a:p>
            <a:pPr marL="594360" marR="0" indent="0" algn="l">
              <a:lnSpc>
                <a:spcPct val="81599"/>
              </a:lnSpc>
              <a:spcBef>
                <a:spcPts val="0"/>
              </a:spcBef>
              <a:spcAft>
                <a:spcPts val="180"/>
              </a:spcAft>
            </a:pPr>
            <a:r>
              <a:rPr lang="en-US" sz="2400" b="1" spc="-50">
                <a:solidFill>
                  <a:srgbClr val="00339A"/>
                </a:solidFill>
                <a:latin typeface="Times New Roman" panose="22635452340000000000" pitchFamily="1"/>
              </a:rPr>
              <a:t>necessaria: è sufficiente la scheda tecnica </a:t>
            </a:r>
          </a:p>
        </p:txBody>
      </p:sp>
      <p:sp>
        <p:nvSpPr>
          <p:cNvPr id="44" name="Segnaposto testo 43"/>
          <p:cNvSpPr>
            <a:spLocks noGrp="1"/>
          </p:cNvSpPr>
          <p:nvPr>
            <p:ph type="body" idx="10"/>
          </p:nvPr>
        </p:nvSpPr>
        <p:spPr>
          <a:xfrm>
            <a:off x="1801495" y="4535170"/>
            <a:ext cx="7211695" cy="10966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300" b="1" spc="65">
                <a:solidFill>
                  <a:srgbClr val="FF9A00"/>
                </a:solidFill>
                <a:latin typeface="Wingdings" panose="22635452340000000000" pitchFamily="2"/>
              </a:rPr>
              <a:t>4 </a:t>
            </a:r>
            <a:r>
              <a:rPr lang="en-US" sz="2400" b="1" spc="65">
                <a:solidFill>
                  <a:srgbClr val="FF9A00"/>
                </a:solidFill>
                <a:latin typeface="Times New Roman" panose="22635452340000000000" pitchFamily="1"/>
              </a:rPr>
              <a:t>Per un nuovo impiego (cioè una nuova indicazione) </a:t>
            </a:r>
          </a:p>
          <a:p>
            <a:pPr marL="0" marR="0" indent="0" algn="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-50">
                <a:solidFill>
                  <a:srgbClr val="00339A"/>
                </a:solidFill>
                <a:latin typeface="Times New Roman" panose="22635452340000000000" pitchFamily="1"/>
              </a:rPr>
              <a:t>deve essere preparata una specifica IB per il nuovo </a:t>
            </a:r>
          </a:p>
          <a:p>
            <a:pPr marL="594360" marR="0" indent="0" algn="l">
              <a:lnSpc>
                <a:spcPct val="95999"/>
              </a:lnSpc>
              <a:spcBef>
                <a:spcPts val="0"/>
              </a:spcBef>
              <a:spcAft>
                <a:spcPts val="360"/>
              </a:spcAft>
            </a:pPr>
            <a:r>
              <a:rPr lang="en-US" sz="2400" b="1" spc="0">
                <a:solidFill>
                  <a:srgbClr val="00339A"/>
                </a:solidFill>
                <a:latin typeface="Times New Roman" panose="22635452340000000000" pitchFamily="1"/>
              </a:rPr>
              <a:t>impiego proposto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egnaposto testo 47"/>
          <p:cNvSpPr>
            <a:spLocks noGrp="1"/>
          </p:cNvSpPr>
          <p:nvPr>
            <p:ph type="body" idx="10"/>
          </p:nvPr>
        </p:nvSpPr>
        <p:spPr>
          <a:xfrm>
            <a:off x="755650" y="1858645"/>
            <a:ext cx="9162415" cy="5358765"/>
          </a:xfrm>
          <a:prstGeom prst="rect">
            <a:avLst/>
          </a:prstGeom>
          <a:solidFill>
            <a:srgbClr val="FFFEFB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50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650" y="341630"/>
            <a:ext cx="9162415" cy="6875780"/>
          </a:xfrm>
          <a:prstGeom prst="rect">
            <a:avLst/>
          </a:prstGeom>
        </p:spPr>
      </p:pic>
      <p:sp>
        <p:nvSpPr>
          <p:cNvPr id="47" name="Segnaposto testo 46"/>
          <p:cNvSpPr>
            <a:spLocks noGrp="1"/>
          </p:cNvSpPr>
          <p:nvPr>
            <p:ph type="body" idx="10"/>
          </p:nvPr>
        </p:nvSpPr>
        <p:spPr>
          <a:xfrm>
            <a:off x="935990" y="967105"/>
            <a:ext cx="8895080" cy="9607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292608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800" b="1" spc="-114">
                <a:solidFill>
                  <a:srgbClr val="000000"/>
                </a:solidFill>
                <a:latin typeface="Times New Roman" panose="22635452340000000000" pitchFamily="1"/>
              </a:rPr>
              <a:t>Investigator’s Brochure </a:t>
            </a:r>
          </a:p>
          <a:p>
            <a:pPr marL="34290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70">
                <a:solidFill>
                  <a:srgbClr val="000000"/>
                </a:solidFill>
                <a:latin typeface="Times New Roman" panose="22635452340000000000" pitchFamily="1"/>
              </a:rPr>
              <a:t>Good Clinical Practice </a:t>
            </a:r>
          </a:p>
          <a:p>
            <a:pPr marL="39319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0">
                <a:solidFill>
                  <a:srgbClr val="000000"/>
                </a:solidFill>
                <a:latin typeface="Times New Roman" panose="22635452340000000000" pitchFamily="1"/>
              </a:rPr>
              <a:t>DM 15/07/97 </a:t>
            </a:r>
          </a:p>
        </p:txBody>
      </p:sp>
      <p:sp>
        <p:nvSpPr>
          <p:cNvPr id="51" name="Segnaposto testo 50"/>
          <p:cNvSpPr>
            <a:spLocks noGrp="1"/>
          </p:cNvSpPr>
          <p:nvPr>
            <p:ph type="body" idx="10"/>
          </p:nvPr>
        </p:nvSpPr>
        <p:spPr>
          <a:xfrm>
            <a:off x="1789430" y="2340610"/>
            <a:ext cx="7202170" cy="28035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400" spc="-50">
                <a:solidFill>
                  <a:srgbClr val="000000"/>
                </a:solidFill>
                <a:latin typeface="Times New Roman" panose="22635452340000000000" pitchFamily="1"/>
              </a:rPr>
              <a:t>Ogni quanto tempo deve essere aggiornata? </a:t>
            </a:r>
          </a:p>
          <a:p>
            <a:pPr marL="0" marR="0" indent="0" algn="ct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" b="1" spc="-20">
                <a:solidFill>
                  <a:srgbClr val="FF9A00"/>
                </a:solidFill>
                <a:latin typeface="Wingdings" panose="22635452340000000000" pitchFamily="2"/>
              </a:rPr>
              <a:t>5</a:t>
            </a:r>
            <a:r>
              <a:rPr lang="en-US" sz="2400" b="1" spc="-20">
                <a:solidFill>
                  <a:srgbClr val="00339A"/>
                </a:solidFill>
                <a:latin typeface="Times New Roman" panose="22635452340000000000" pitchFamily="1"/>
              </a:rPr>
              <a:t> Almeno una volta l’anno e sottoposta a revisione per </a:t>
            </a:r>
          </a:p>
          <a:p>
            <a:pPr marL="0" marR="0" indent="0" algn="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-50">
                <a:solidFill>
                  <a:srgbClr val="00339A"/>
                </a:solidFill>
                <a:latin typeface="Times New Roman" panose="22635452340000000000" pitchFamily="1"/>
              </a:rPr>
              <a:t>quanto necessario in accordo alle procedure scritte </a:t>
            </a:r>
          </a:p>
          <a:p>
            <a:pPr marL="59436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9A"/>
                </a:solidFill>
                <a:latin typeface="Times New Roman" panose="22635452340000000000" pitchFamily="1"/>
              </a:rPr>
              <a:t>dello sponsor </a:t>
            </a:r>
          </a:p>
          <a:p>
            <a:pPr marL="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" spc="30">
                <a:solidFill>
                  <a:srgbClr val="00339A"/>
                </a:solidFill>
                <a:latin typeface="Wingdings" panose="22635452340000000000" pitchFamily="2"/>
              </a:rPr>
              <a:t>5 </a:t>
            </a:r>
            <a:r>
              <a:rPr lang="en-US" sz="2400" b="1" spc="30">
                <a:solidFill>
                  <a:srgbClr val="00339A"/>
                </a:solidFill>
                <a:latin typeface="Times New Roman" panose="22635452340000000000" pitchFamily="1"/>
              </a:rPr>
              <a:t>In relazione allo stadio di sviluppo del prodotto o </a:t>
            </a:r>
          </a:p>
          <a:p>
            <a:pPr marL="0" marR="68580" indent="0" algn="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-50">
                <a:solidFill>
                  <a:srgbClr val="00339A"/>
                </a:solidFill>
                <a:latin typeface="Times New Roman" panose="22635452340000000000" pitchFamily="1"/>
              </a:rPr>
              <a:t>nel caso si rendano disponibili nuove informazioni </a:t>
            </a:r>
          </a:p>
          <a:p>
            <a:pPr marL="59436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-50">
                <a:solidFill>
                  <a:srgbClr val="00339A"/>
                </a:solidFill>
                <a:latin typeface="Times New Roman" panose="22635452340000000000" pitchFamily="1"/>
              </a:rPr>
              <a:t>rilevanti, una revisione più frequente può essere </a:t>
            </a:r>
          </a:p>
          <a:p>
            <a:pPr marL="59436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0">
                <a:solidFill>
                  <a:srgbClr val="00339A"/>
                </a:solidFill>
                <a:latin typeface="Times New Roman" panose="22635452340000000000" pitchFamily="1"/>
              </a:rPr>
              <a:t>appropriata </a:t>
            </a:r>
          </a:p>
        </p:txBody>
      </p:sp>
      <p:sp>
        <p:nvSpPr>
          <p:cNvPr id="52" name="Segnaposto testo 51"/>
          <p:cNvSpPr>
            <a:spLocks noGrp="1"/>
          </p:cNvSpPr>
          <p:nvPr>
            <p:ph type="body" idx="10"/>
          </p:nvPr>
        </p:nvSpPr>
        <p:spPr>
          <a:xfrm>
            <a:off x="1771015" y="5574030"/>
            <a:ext cx="7293610" cy="10642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marR="0" indent="0" algn="l">
              <a:lnSpc>
                <a:spcPct val="93119"/>
              </a:lnSpc>
              <a:spcAft>
                <a:spcPts val="0"/>
              </a:spcAft>
            </a:pPr>
            <a:r>
              <a:rPr lang="en-US" sz="2000" b="1" i="1" spc="-50">
                <a:solidFill>
                  <a:srgbClr val="00339A"/>
                </a:solidFill>
                <a:latin typeface="Times New Roman" panose="22635452340000000000" pitchFamily="1"/>
              </a:rPr>
              <a:t>Nuove informazioni di rilievo possono essere così importanti da dover </a:t>
            </a:r>
          </a:p>
          <a:p>
            <a:pPr marL="0" marR="22860" indent="0" algn="r">
              <a:lnSpc>
                <a:spcPct val="902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-40">
                <a:solidFill>
                  <a:srgbClr val="00339A"/>
                </a:solidFill>
                <a:latin typeface="Times New Roman" panose="22635452340000000000" pitchFamily="1"/>
              </a:rPr>
              <a:t>essere comunicate agli sperimentatori e possibilmente ai CE e/o </a:t>
            </a:r>
          </a:p>
          <a:p>
            <a:pPr marL="594360" marR="0" indent="0" algn="l">
              <a:lnSpc>
                <a:spcPct val="902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-40">
                <a:solidFill>
                  <a:srgbClr val="00339A"/>
                </a:solidFill>
                <a:latin typeface="Times New Roman" panose="22635452340000000000" pitchFamily="1"/>
              </a:rPr>
              <a:t>alle autorità regolatorie ancor prima di essere incluse nell’IB </a:t>
            </a:r>
          </a:p>
          <a:p>
            <a:pPr marL="594360" marR="0" indent="0" algn="l">
              <a:lnSpc>
                <a:spcPct val="758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0">
                <a:solidFill>
                  <a:srgbClr val="00339A"/>
                </a:solidFill>
                <a:latin typeface="Times New Roman" panose="22635452340000000000" pitchFamily="1"/>
              </a:rPr>
              <a:t>revisionata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egnaposto testo 55"/>
          <p:cNvSpPr>
            <a:spLocks noGrp="1"/>
          </p:cNvSpPr>
          <p:nvPr>
            <p:ph type="body" idx="10"/>
          </p:nvPr>
        </p:nvSpPr>
        <p:spPr>
          <a:xfrm>
            <a:off x="755650" y="341630"/>
            <a:ext cx="9162415" cy="6875780"/>
          </a:xfrm>
          <a:prstGeom prst="rect">
            <a:avLst/>
          </a:prstGeom>
          <a:solidFill>
            <a:srgbClr val="FFFEFB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58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650" y="341630"/>
            <a:ext cx="9162415" cy="6875780"/>
          </a:xfrm>
          <a:prstGeom prst="rect">
            <a:avLst/>
          </a:prstGeom>
        </p:spPr>
      </p:pic>
      <p:sp>
        <p:nvSpPr>
          <p:cNvPr id="55" name="Segnaposto testo 54"/>
          <p:cNvSpPr>
            <a:spLocks noGrp="1"/>
          </p:cNvSpPr>
          <p:nvPr>
            <p:ph type="body" idx="10"/>
          </p:nvPr>
        </p:nvSpPr>
        <p:spPr>
          <a:xfrm>
            <a:off x="935990" y="967105"/>
            <a:ext cx="8895080" cy="9607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292608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800" b="1" spc="-114">
                <a:solidFill>
                  <a:srgbClr val="000000"/>
                </a:solidFill>
                <a:latin typeface="Times New Roman" panose="22635452340000000000" pitchFamily="1"/>
              </a:rPr>
              <a:t>Investigator’s Brochure </a:t>
            </a:r>
          </a:p>
          <a:p>
            <a:pPr marL="34290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70">
                <a:solidFill>
                  <a:srgbClr val="000000"/>
                </a:solidFill>
                <a:latin typeface="Times New Roman" panose="22635452340000000000" pitchFamily="1"/>
              </a:rPr>
              <a:t>Good Clinical Practice </a:t>
            </a:r>
          </a:p>
          <a:p>
            <a:pPr marL="39319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0">
                <a:solidFill>
                  <a:srgbClr val="000000"/>
                </a:solidFill>
                <a:latin typeface="Times New Roman" panose="22635452340000000000" pitchFamily="1"/>
              </a:rPr>
              <a:t>DM 15/07/97 </a:t>
            </a:r>
          </a:p>
        </p:txBody>
      </p:sp>
      <p:sp>
        <p:nvSpPr>
          <p:cNvPr id="59" name="Segnaposto testo 58"/>
          <p:cNvSpPr>
            <a:spLocks noGrp="1"/>
          </p:cNvSpPr>
          <p:nvPr>
            <p:ph type="body" idx="10"/>
          </p:nvPr>
        </p:nvSpPr>
        <p:spPr>
          <a:xfrm>
            <a:off x="3696970" y="967105"/>
            <a:ext cx="3352800" cy="952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marR="0" indent="0" algn="ctr">
              <a:lnSpc>
                <a:spcPts val="3100"/>
              </a:lnSpc>
              <a:spcAft>
                <a:spcPts val="0"/>
              </a:spcAft>
            </a:pPr>
            <a:r>
              <a:rPr lang="en-US" sz="2800" b="1" spc="-114">
                <a:solidFill>
                  <a:srgbClr val="000000"/>
                </a:solidFill>
                <a:latin typeface="Times New Roman" panose="22635452340000000000" pitchFamily="1"/>
              </a:rPr>
              <a:t>Investigator’s Brochure </a:t>
            </a:r>
          </a:p>
          <a:p>
            <a:pPr marL="0" marR="0" indent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70">
                <a:solidFill>
                  <a:srgbClr val="000000"/>
                </a:solidFill>
                <a:latin typeface="Times New Roman" panose="22635452340000000000" pitchFamily="1"/>
              </a:rPr>
              <a:t>Good Clinical Practice </a:t>
            </a:r>
          </a:p>
          <a:p>
            <a:pPr marL="0" marR="0" indent="0" algn="ctr">
              <a:lnSpc>
                <a:spcPts val="2100"/>
              </a:lnSpc>
              <a:spcBef>
                <a:spcPts val="540"/>
              </a:spcBef>
              <a:spcAft>
                <a:spcPts val="0"/>
              </a:spcAft>
            </a:pPr>
            <a:r>
              <a:rPr lang="en-US" sz="2000" b="1" i="1" spc="0">
                <a:solidFill>
                  <a:srgbClr val="000000"/>
                </a:solidFill>
                <a:latin typeface="Times New Roman" panose="22635452340000000000" pitchFamily="1"/>
              </a:rPr>
              <a:t>DM 15/07/97 </a:t>
            </a:r>
          </a:p>
        </p:txBody>
      </p:sp>
      <p:sp>
        <p:nvSpPr>
          <p:cNvPr id="60" name="Segnaposto testo 59"/>
          <p:cNvSpPr>
            <a:spLocks noGrp="1"/>
          </p:cNvSpPr>
          <p:nvPr>
            <p:ph type="body" idx="10"/>
          </p:nvPr>
        </p:nvSpPr>
        <p:spPr>
          <a:xfrm>
            <a:off x="1710055" y="2228850"/>
            <a:ext cx="5102225" cy="414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800" spc="-70">
                <a:solidFill>
                  <a:srgbClr val="000000"/>
                </a:solidFill>
                <a:latin typeface="Times New Roman" panose="22635452340000000000" pitchFamily="1"/>
              </a:rPr>
              <a:t>Responsabilità </a:t>
            </a:r>
            <a:r>
              <a:rPr lang="en-US" sz="2000" i="1" spc="-70">
                <a:solidFill>
                  <a:srgbClr val="000000"/>
                </a:solidFill>
                <a:latin typeface="Times New Roman" panose="22635452340000000000" pitchFamily="1"/>
              </a:rPr>
              <a:t>(nel caso di studi dipendenti) </a:t>
            </a:r>
          </a:p>
        </p:txBody>
      </p:sp>
      <p:sp>
        <p:nvSpPr>
          <p:cNvPr id="61" name="Segnaposto testo 60"/>
          <p:cNvSpPr>
            <a:spLocks noGrp="1"/>
          </p:cNvSpPr>
          <p:nvPr>
            <p:ph type="body" idx="10"/>
          </p:nvPr>
        </p:nvSpPr>
        <p:spPr>
          <a:xfrm>
            <a:off x="1728470" y="3072130"/>
            <a:ext cx="7241540" cy="7308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300" spc="-10">
                <a:solidFill>
                  <a:srgbClr val="FF9A00"/>
                </a:solidFill>
                <a:latin typeface="Wingdings" panose="22635452340000000000" pitchFamily="2"/>
              </a:rPr>
              <a:t>5</a:t>
            </a:r>
            <a:r>
              <a:rPr lang="en-US" sz="2400" b="1" spc="-10">
                <a:solidFill>
                  <a:srgbClr val="FF9A00"/>
                </a:solidFill>
                <a:latin typeface="Times New Roman" panose="22635452340000000000" pitchFamily="1"/>
              </a:rPr>
              <a:t>Sponsor –</a:t>
            </a:r>
            <a:r>
              <a:rPr lang="en-US" sz="2400" b="1" spc="-10">
                <a:solidFill>
                  <a:srgbClr val="00339A"/>
                </a:solidFill>
                <a:latin typeface="Times New Roman" panose="22635452340000000000" pitchFamily="1"/>
              </a:rPr>
              <a:t> Assicurare che l’aggiornamento dell’IB sia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180"/>
              </a:spcAft>
            </a:pPr>
            <a:r>
              <a:rPr lang="en-US" sz="2400" b="1" spc="-50">
                <a:solidFill>
                  <a:srgbClr val="00339A"/>
                </a:solidFill>
                <a:latin typeface="Times New Roman" panose="22635452340000000000" pitchFamily="1"/>
              </a:rPr>
              <a:t>reso disponibile agli sperimentatori </a:t>
            </a:r>
          </a:p>
        </p:txBody>
      </p:sp>
      <p:sp>
        <p:nvSpPr>
          <p:cNvPr id="62" name="Segnaposto testo 61"/>
          <p:cNvSpPr>
            <a:spLocks noGrp="1"/>
          </p:cNvSpPr>
          <p:nvPr>
            <p:ph type="body" idx="10"/>
          </p:nvPr>
        </p:nvSpPr>
        <p:spPr>
          <a:xfrm>
            <a:off x="1728470" y="4751070"/>
            <a:ext cx="6522720" cy="365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300" spc="-5">
                <a:solidFill>
                  <a:srgbClr val="FF9A00"/>
                </a:solidFill>
                <a:latin typeface="Wingdings" panose="22635452340000000000" pitchFamily="2"/>
              </a:rPr>
              <a:t>S</a:t>
            </a:r>
            <a:r>
              <a:rPr lang="en-US" sz="2400" b="1" spc="-5">
                <a:solidFill>
                  <a:srgbClr val="FF9A00"/>
                </a:solidFill>
                <a:latin typeface="Times New Roman" panose="22635452340000000000" pitchFamily="1"/>
              </a:rPr>
              <a:t>Sperimentatore –</a:t>
            </a:r>
            <a:r>
              <a:rPr lang="en-US" sz="2400" b="1" spc="-5">
                <a:solidFill>
                  <a:srgbClr val="00339A"/>
                </a:solidFill>
                <a:latin typeface="Times New Roman" panose="22635452340000000000" pitchFamily="1"/>
              </a:rPr>
              <a:t> Fornire l’IB aggiornata al CE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egnaposto testo 65"/>
          <p:cNvSpPr>
            <a:spLocks noGrp="1"/>
          </p:cNvSpPr>
          <p:nvPr>
            <p:ph type="body" idx="10"/>
          </p:nvPr>
        </p:nvSpPr>
        <p:spPr>
          <a:xfrm>
            <a:off x="755650" y="1927860"/>
            <a:ext cx="8869680" cy="5289550"/>
          </a:xfrm>
          <a:prstGeom prst="rect">
            <a:avLst/>
          </a:prstGeom>
          <a:solidFill>
            <a:srgbClr val="FFFEFC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68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650" y="341630"/>
            <a:ext cx="8869680" cy="6875780"/>
          </a:xfrm>
          <a:prstGeom prst="rect">
            <a:avLst/>
          </a:prstGeom>
        </p:spPr>
      </p:pic>
      <p:sp>
        <p:nvSpPr>
          <p:cNvPr id="65" name="Segnaposto testo 64"/>
          <p:cNvSpPr>
            <a:spLocks noGrp="1"/>
          </p:cNvSpPr>
          <p:nvPr>
            <p:ph type="body" idx="10"/>
          </p:nvPr>
        </p:nvSpPr>
        <p:spPr>
          <a:xfrm>
            <a:off x="935990" y="967105"/>
            <a:ext cx="8895080" cy="9607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292608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800" b="1" spc="-114">
                <a:solidFill>
                  <a:srgbClr val="000000"/>
                </a:solidFill>
                <a:latin typeface="Times New Roman" panose="22635452340000000000" pitchFamily="1"/>
              </a:rPr>
              <a:t>Investigator’s Brochure </a:t>
            </a:r>
          </a:p>
          <a:p>
            <a:pPr marL="34290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70">
                <a:solidFill>
                  <a:srgbClr val="000000"/>
                </a:solidFill>
                <a:latin typeface="Times New Roman" panose="22635452340000000000" pitchFamily="1"/>
              </a:rPr>
              <a:t>Good Clinical Practice </a:t>
            </a:r>
          </a:p>
          <a:p>
            <a:pPr marL="39319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0">
                <a:solidFill>
                  <a:srgbClr val="000000"/>
                </a:solidFill>
                <a:latin typeface="Times New Roman" panose="22635452340000000000" pitchFamily="1"/>
              </a:rPr>
              <a:t>DM 15/07/97 </a:t>
            </a:r>
          </a:p>
        </p:txBody>
      </p:sp>
      <p:sp>
        <p:nvSpPr>
          <p:cNvPr id="69" name="Segnaposto testo 68"/>
          <p:cNvSpPr>
            <a:spLocks noGrp="1"/>
          </p:cNvSpPr>
          <p:nvPr>
            <p:ph type="body" idx="10"/>
          </p:nvPr>
        </p:nvSpPr>
        <p:spPr>
          <a:xfrm>
            <a:off x="2002790" y="2463165"/>
            <a:ext cx="5297170" cy="417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800" spc="-65">
                <a:solidFill>
                  <a:srgbClr val="000000"/>
                </a:solidFill>
                <a:latin typeface="Times New Roman" panose="22635452340000000000" pitchFamily="1"/>
              </a:rPr>
              <a:t>Responsabilità </a:t>
            </a:r>
            <a:r>
              <a:rPr lang="en-US" sz="2000" i="1" spc="-65">
                <a:solidFill>
                  <a:srgbClr val="000000"/>
                </a:solidFill>
                <a:latin typeface="Times New Roman" panose="22635452340000000000" pitchFamily="1"/>
              </a:rPr>
              <a:t>(nel caso di studi indipendenti) </a:t>
            </a:r>
          </a:p>
        </p:txBody>
      </p:sp>
      <p:sp>
        <p:nvSpPr>
          <p:cNvPr id="70" name="Segnaposto testo 69"/>
          <p:cNvSpPr>
            <a:spLocks noGrp="1"/>
          </p:cNvSpPr>
          <p:nvPr>
            <p:ph type="body" idx="10"/>
          </p:nvPr>
        </p:nvSpPr>
        <p:spPr>
          <a:xfrm>
            <a:off x="1576070" y="3251835"/>
            <a:ext cx="6656705" cy="965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marR="0" indent="0" algn="ctr">
              <a:lnSpc>
                <a:spcPct val="97919"/>
              </a:lnSpc>
              <a:spcAft>
                <a:spcPts val="0"/>
              </a:spcAft>
            </a:pPr>
            <a:r>
              <a:rPr lang="en-US" sz="300" spc="-10">
                <a:solidFill>
                  <a:srgbClr val="FF9A00"/>
                </a:solidFill>
                <a:latin typeface="Wingdings" panose="22635452340000000000" pitchFamily="2"/>
              </a:rPr>
              <a:t>5</a:t>
            </a:r>
            <a:r>
              <a:rPr lang="en-US" sz="2400" b="1" spc="-10">
                <a:solidFill>
                  <a:srgbClr val="FF9A00"/>
                </a:solidFill>
                <a:latin typeface="Times New Roman" panose="22635452340000000000" pitchFamily="1"/>
              </a:rPr>
              <a:t>Sperimentatore-sponsor</a:t>
            </a:r>
            <a:r>
              <a:rPr lang="en-US" sz="2400" b="1" spc="-10">
                <a:solidFill>
                  <a:srgbClr val="00339A"/>
                </a:solidFill>
                <a:latin typeface="Times New Roman" panose="22635452340000000000" pitchFamily="1"/>
              </a:rPr>
              <a:t> Deve accertare di poter </a:t>
            </a:r>
          </a:p>
          <a:p>
            <a:pPr marL="0" marR="0" indent="0" algn="ctr">
              <a:lnSpc>
                <a:spcPct val="8927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-50">
                <a:solidFill>
                  <a:srgbClr val="00339A"/>
                </a:solidFill>
                <a:latin typeface="Times New Roman" panose="22635452340000000000" pitchFamily="1"/>
              </a:rPr>
              <a:t>disporre di un dossier sul prodotto fornito dal </a:t>
            </a:r>
          </a:p>
          <a:p>
            <a:pPr marL="320040" marR="0" indent="0" algn="l">
              <a:lnSpc>
                <a:spcPct val="767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-50">
                <a:solidFill>
                  <a:srgbClr val="00339A"/>
                </a:solidFill>
                <a:latin typeface="Times New Roman" panose="22635452340000000000" pitchFamily="1"/>
              </a:rPr>
              <a:t>fabbricante commerciale </a:t>
            </a:r>
          </a:p>
        </p:txBody>
      </p:sp>
      <p:sp>
        <p:nvSpPr>
          <p:cNvPr id="71" name="Segnaposto testo 70"/>
          <p:cNvSpPr>
            <a:spLocks noGrp="1"/>
          </p:cNvSpPr>
          <p:nvPr>
            <p:ph type="body" idx="10"/>
          </p:nvPr>
        </p:nvSpPr>
        <p:spPr>
          <a:xfrm>
            <a:off x="1542415" y="4707890"/>
            <a:ext cx="7308850" cy="13392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marR="0" indent="0" algn="l">
              <a:lnSpc>
                <a:spcPct val="93119"/>
              </a:lnSpc>
              <a:spcAft>
                <a:spcPts val="0"/>
              </a:spcAft>
            </a:pPr>
            <a:r>
              <a:rPr lang="en-US" sz="2000" b="1" i="1" spc="-35">
                <a:solidFill>
                  <a:srgbClr val="00339A"/>
                </a:solidFill>
                <a:latin typeface="Times New Roman" panose="22635452340000000000" pitchFamily="1"/>
              </a:rPr>
              <a:t>Nel caso in cui la preparazione di una IB formale sia inattuabile, lo </a:t>
            </a:r>
          </a:p>
          <a:p>
            <a:pPr marL="0" marR="114300" indent="0" algn="r">
              <a:lnSpc>
                <a:spcPct val="902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-40">
                <a:solidFill>
                  <a:srgbClr val="00339A"/>
                </a:solidFill>
                <a:latin typeface="Times New Roman" panose="22635452340000000000" pitchFamily="1"/>
              </a:rPr>
              <a:t>sperimentatore-sponsor deve ampliare, in sostituzione della IB, la </a:t>
            </a:r>
          </a:p>
          <a:p>
            <a:pPr marL="320040" marR="0" indent="0" algn="l">
              <a:lnSpc>
                <a:spcPct val="902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-40">
                <a:solidFill>
                  <a:srgbClr val="00339A"/>
                </a:solidFill>
                <a:latin typeface="Times New Roman" panose="22635452340000000000" pitchFamily="1"/>
              </a:rPr>
              <a:t>sezione del protocollo clinico riguardante le informazioni </a:t>
            </a:r>
          </a:p>
          <a:p>
            <a:pPr marL="0" marR="0" indent="0" algn="r">
              <a:lnSpc>
                <a:spcPct val="902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-40">
                <a:solidFill>
                  <a:srgbClr val="00339A"/>
                </a:solidFill>
                <a:latin typeface="Times New Roman" panose="22635452340000000000" pitchFamily="1"/>
              </a:rPr>
              <a:t>retrospettive e contenente le informazioni di minima descritte nelle </a:t>
            </a:r>
          </a:p>
          <a:p>
            <a:pPr marL="320040" marR="0" indent="0" algn="l">
              <a:lnSpc>
                <a:spcPct val="758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spc="0">
                <a:solidFill>
                  <a:srgbClr val="00339A"/>
                </a:solidFill>
                <a:latin typeface="Times New Roman" panose="22635452340000000000" pitchFamily="1"/>
              </a:rPr>
              <a:t>GCP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egnaposto testo 74"/>
          <p:cNvSpPr>
            <a:spLocks noGrp="1"/>
          </p:cNvSpPr>
          <p:nvPr>
            <p:ph type="body" idx="10"/>
          </p:nvPr>
        </p:nvSpPr>
        <p:spPr>
          <a:xfrm>
            <a:off x="755650" y="341630"/>
            <a:ext cx="9162415" cy="6875780"/>
          </a:xfrm>
          <a:prstGeom prst="rect">
            <a:avLst/>
          </a:prstGeom>
          <a:solidFill>
            <a:srgbClr val="FFFEFB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77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650" y="341630"/>
            <a:ext cx="9162415" cy="6875780"/>
          </a:xfrm>
          <a:prstGeom prst="rect">
            <a:avLst/>
          </a:prstGeom>
        </p:spPr>
      </p:pic>
      <p:sp>
        <p:nvSpPr>
          <p:cNvPr id="74" name="Segnaposto testo 73"/>
          <p:cNvSpPr>
            <a:spLocks noGrp="1"/>
          </p:cNvSpPr>
          <p:nvPr>
            <p:ph type="body" idx="10"/>
          </p:nvPr>
        </p:nvSpPr>
        <p:spPr>
          <a:xfrm>
            <a:off x="755650" y="762635"/>
            <a:ext cx="9255760" cy="777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97180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800" b="1" spc="-100">
                <a:solidFill>
                  <a:srgbClr val="000000"/>
                </a:solidFill>
                <a:latin typeface="Times New Roman" panose="22635452340000000000" pitchFamily="1"/>
              </a:rPr>
              <a:t>Good Clinical Practice </a:t>
            </a:r>
          </a:p>
          <a:p>
            <a:pPr marL="365760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0">
                <a:solidFill>
                  <a:srgbClr val="000000"/>
                </a:solidFill>
                <a:latin typeface="Times New Roman" panose="22635452340000000000" pitchFamily="1"/>
              </a:rPr>
              <a:t>DM 15/07/97 </a:t>
            </a:r>
          </a:p>
        </p:txBody>
      </p:sp>
      <p:sp>
        <p:nvSpPr>
          <p:cNvPr id="78" name="Segnaposto testo 77"/>
          <p:cNvSpPr>
            <a:spLocks noGrp="1"/>
          </p:cNvSpPr>
          <p:nvPr>
            <p:ph type="body" idx="10"/>
          </p:nvPr>
        </p:nvSpPr>
        <p:spPr>
          <a:xfrm>
            <a:off x="3764280" y="753745"/>
            <a:ext cx="3218815" cy="7861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700"/>
              </a:lnSpc>
              <a:spcAft>
                <a:spcPts val="0"/>
              </a:spcAft>
            </a:pPr>
            <a:r>
              <a:rPr lang="en-US" sz="2800" b="1" spc="-100">
                <a:solidFill>
                  <a:srgbClr val="000000"/>
                </a:solidFill>
                <a:latin typeface="Times New Roman" panose="22635452340000000000" pitchFamily="1"/>
              </a:rPr>
              <a:t>Good Clinical Practice </a:t>
            </a:r>
          </a:p>
          <a:p>
            <a:pPr marL="0" marR="0" indent="0" algn="ctr">
              <a:lnSpc>
                <a:spcPts val="3000"/>
              </a:lnSpc>
              <a:spcBef>
                <a:spcPts val="720"/>
              </a:spcBef>
              <a:spcAft>
                <a:spcPts val="0"/>
              </a:spcAft>
            </a:pPr>
            <a:r>
              <a:rPr lang="en-US" sz="2800" b="1" spc="0">
                <a:solidFill>
                  <a:srgbClr val="000000"/>
                </a:solidFill>
                <a:latin typeface="Times New Roman" panose="22635452340000000000" pitchFamily="1"/>
              </a:rPr>
              <a:t>DM 15/07/97 </a:t>
            </a:r>
          </a:p>
        </p:txBody>
      </p:sp>
      <p:sp>
        <p:nvSpPr>
          <p:cNvPr id="79" name="Segnaposto testo 78"/>
          <p:cNvSpPr>
            <a:spLocks noGrp="1"/>
          </p:cNvSpPr>
          <p:nvPr>
            <p:ph type="body" idx="10"/>
          </p:nvPr>
        </p:nvSpPr>
        <p:spPr>
          <a:xfrm>
            <a:off x="1642745" y="1970405"/>
            <a:ext cx="4526280" cy="9340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600"/>
              </a:lnSpc>
              <a:spcAft>
                <a:spcPts val="0"/>
              </a:spcAft>
            </a:pPr>
            <a:r>
              <a:rPr lang="en-US" sz="3200" spc="-30">
                <a:solidFill>
                  <a:srgbClr val="000000"/>
                </a:solidFill>
                <a:latin typeface="Times New Roman" panose="22635452340000000000" pitchFamily="1"/>
              </a:rPr>
              <a:t>Guida per lo sperimentatore </a:t>
            </a:r>
          </a:p>
          <a:p>
            <a:pPr marL="0" marR="0" indent="0" algn="l">
              <a:lnSpc>
                <a:spcPts val="3400"/>
              </a:lnSpc>
              <a:spcBef>
                <a:spcPts val="720"/>
              </a:spcBef>
              <a:spcAft>
                <a:spcPts val="0"/>
              </a:spcAft>
            </a:pPr>
            <a:r>
              <a:rPr lang="en-US" sz="3200" spc="0">
                <a:solidFill>
                  <a:srgbClr val="000000"/>
                </a:solidFill>
                <a:latin typeface="Times New Roman" panose="22635452340000000000" pitchFamily="1"/>
              </a:rPr>
              <a:t>Che cosa è? </a:t>
            </a:r>
          </a:p>
        </p:txBody>
      </p:sp>
      <p:sp>
        <p:nvSpPr>
          <p:cNvPr id="80" name="Segnaposto testo 79"/>
          <p:cNvSpPr>
            <a:spLocks noGrp="1"/>
          </p:cNvSpPr>
          <p:nvPr>
            <p:ph type="body" idx="10"/>
          </p:nvPr>
        </p:nvSpPr>
        <p:spPr>
          <a:xfrm>
            <a:off x="1649095" y="3531870"/>
            <a:ext cx="7882255" cy="30784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300" spc="-20">
                <a:solidFill>
                  <a:srgbClr val="00339A"/>
                </a:solidFill>
                <a:latin typeface="Wingdings" panose="22635452340000000000" pitchFamily="2"/>
              </a:rPr>
              <a:t>*</a:t>
            </a:r>
            <a:r>
              <a:rPr lang="en-US" sz="2400" spc="-20">
                <a:solidFill>
                  <a:srgbClr val="00339A"/>
                </a:solidFill>
                <a:latin typeface="Times New Roman" panose="22635452340000000000" pitchFamily="1"/>
              </a:rPr>
              <a:t>Presenta una discussione generale dei dati clinici e non clinici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50">
                <a:solidFill>
                  <a:srgbClr val="00339A"/>
                </a:solidFill>
                <a:latin typeface="Times New Roman" panose="22635452340000000000" pitchFamily="1"/>
              </a:rPr>
              <a:t>e riassume le informazioni provenienti da varie fonti sui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50">
                <a:solidFill>
                  <a:srgbClr val="00339A"/>
                </a:solidFill>
                <a:latin typeface="Times New Roman" panose="22635452340000000000" pitchFamily="1"/>
              </a:rPr>
              <a:t>diversi aspetti del prodotto in studio. </a:t>
            </a:r>
          </a:p>
          <a:p>
            <a:pPr marL="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" spc="0">
                <a:solidFill>
                  <a:srgbClr val="000000"/>
                </a:solidFill>
                <a:latin typeface="Wingdings" panose="22635452340000000000" pitchFamily="2"/>
              </a:rPr>
              <a:t>*</a:t>
            </a:r>
            <a:r>
              <a:rPr lang="en-US" sz="2400" spc="0">
                <a:solidFill>
                  <a:srgbClr val="000000"/>
                </a:solidFill>
                <a:latin typeface="Times New Roman" panose="22635452340000000000" pitchFamily="1"/>
              </a:rPr>
              <a:t>In</a:t>
            </a:r>
            <a:r>
              <a:rPr lang="en-US" sz="2400" spc="0">
                <a:solidFill>
                  <a:srgbClr val="00339A"/>
                </a:solidFill>
                <a:latin typeface="Times New Roman" panose="22635452340000000000" pitchFamily="1"/>
              </a:rPr>
              <a:t> questo modo lo sperimentatore può disporre </a:t>
            </a:r>
          </a:p>
          <a:p>
            <a:pPr marL="0" marR="0" indent="0" algn="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40">
                <a:solidFill>
                  <a:srgbClr val="00339A"/>
                </a:solidFill>
                <a:latin typeface="Times New Roman" panose="22635452340000000000" pitchFamily="1"/>
              </a:rPr>
              <a:t>dell’interpretazione più esauriente dei dati disponibili e di una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40">
                <a:solidFill>
                  <a:srgbClr val="00339A"/>
                </a:solidFill>
                <a:latin typeface="Times New Roman" panose="22635452340000000000" pitchFamily="1"/>
              </a:rPr>
              <a:t>valutazione delle implicazioni per futuri studi clinici </a:t>
            </a:r>
          </a:p>
          <a:p>
            <a:pPr marL="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" spc="-10">
                <a:solidFill>
                  <a:srgbClr val="000000"/>
                </a:solidFill>
                <a:latin typeface="Wingdings" panose="22635452340000000000" pitchFamily="2"/>
              </a:rPr>
              <a:t>*</a:t>
            </a:r>
            <a:r>
              <a:rPr lang="en-US" sz="2400" spc="-10">
                <a:solidFill>
                  <a:srgbClr val="000000"/>
                </a:solidFill>
                <a:latin typeface="Times New Roman" panose="22635452340000000000" pitchFamily="1"/>
              </a:rPr>
              <a:t>Può</a:t>
            </a:r>
            <a:r>
              <a:rPr lang="en-US" sz="2400" spc="-10">
                <a:solidFill>
                  <a:srgbClr val="00339A"/>
                </a:solidFill>
                <a:latin typeface="Times New Roman" panose="22635452340000000000" pitchFamily="1"/>
              </a:rPr>
              <a:t> costituire un ausilio per lo sperimentatore a prevedere </a:t>
            </a:r>
          </a:p>
          <a:p>
            <a:pPr marL="32004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50">
                <a:solidFill>
                  <a:srgbClr val="00339A"/>
                </a:solidFill>
                <a:latin typeface="Times New Roman" panose="22635452340000000000" pitchFamily="1"/>
              </a:rPr>
              <a:t>reazioni avverse da farmaco o altri problemi durante gli studi </a:t>
            </a:r>
          </a:p>
          <a:p>
            <a:pPr marL="320040" marR="0" indent="0" algn="l">
              <a:lnSpc>
                <a:spcPct val="767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00339A"/>
                </a:solidFill>
                <a:latin typeface="Times New Roman" panose="22635452340000000000" pitchFamily="1"/>
              </a:rPr>
              <a:t>clinici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1135</Words>
  <Application>Microsoft Office PowerPoint</Application>
  <PresentationFormat>Personalizzato</PresentationFormat>
  <Paragraphs>223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/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Michele</cp:lastModifiedBy>
  <cp:revision>1</cp:revision>
  <dcterms:modified xsi:type="dcterms:W3CDTF">2010-07-13T09:39:11Z</dcterms:modified>
</cp:coreProperties>
</file>